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85" r:id="rId4"/>
    <p:sldId id="282" r:id="rId5"/>
    <p:sldId id="284" r:id="rId6"/>
    <p:sldId id="281" r:id="rId7"/>
    <p:sldId id="286" r:id="rId8"/>
    <p:sldId id="287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300" r:id="rId18"/>
    <p:sldId id="301" r:id="rId19"/>
    <p:sldId id="298" r:id="rId20"/>
    <p:sldId id="299" r:id="rId21"/>
    <p:sldId id="297" r:id="rId22"/>
  </p:sldIdLst>
  <p:sldSz cx="18288000" cy="10287000"/>
  <p:notesSz cx="6858000" cy="9144000"/>
  <p:embeddedFontLst>
    <p:embeddedFont>
      <p:font typeface="Saira Bold" panose="00000800000000000000"/>
      <p:bold r:id="rId26"/>
    </p:embeddedFont>
    <p:embeddedFont>
      <p:font typeface="Saira Bold" panose="00000800000000000000" charset="0"/>
      <p:bold r:id="rId27"/>
    </p:embeddedFont>
    <p:embeddedFont>
      <p:font typeface="Saira" panose="00000500000000000000"/>
      <p:regular r:id="rId28"/>
    </p:embeddedFont>
    <p:embeddedFont>
      <p:font typeface="Saira" panose="00000500000000000000" charset="0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>
        <p:scale>
          <a:sx n="50" d="100"/>
          <a:sy n="50" d="100"/>
        </p:scale>
        <p:origin x="946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blue paint splotch"/>
          <p:cNvSpPr/>
          <p:nvPr/>
        </p:nvSpPr>
        <p:spPr>
          <a:xfrm>
            <a:off x="3657598" y="429610"/>
            <a:ext cx="10632500" cy="9427779"/>
          </a:xfrm>
          <a:custGeom>
            <a:avLst/>
            <a:gdLst/>
            <a:ahLst/>
            <a:cxnLst/>
            <a:rect l="l" t="t" r="r" b="b"/>
            <a:pathLst>
              <a:path w="10698188" h="9427779">
                <a:moveTo>
                  <a:pt x="0" y="0"/>
                </a:moveTo>
                <a:lnTo>
                  <a:pt x="10698188" y="0"/>
                </a:lnTo>
                <a:lnTo>
                  <a:pt x="10698188" y="9427778"/>
                </a:lnTo>
                <a:lnTo>
                  <a:pt x="0" y="94277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87150" y="876300"/>
            <a:ext cx="15773400" cy="2819400"/>
            <a:chOff x="0" y="0"/>
            <a:chExt cx="3497846" cy="1769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7846" cy="1769814"/>
            </a:xfrm>
            <a:custGeom>
              <a:avLst/>
              <a:gdLst/>
              <a:ahLst/>
              <a:cxnLst/>
              <a:rect l="l" t="t" r="r" b="b"/>
              <a:pathLst>
                <a:path w="3497846" h="1769814">
                  <a:moveTo>
                    <a:pt x="0" y="0"/>
                  </a:moveTo>
                  <a:lnTo>
                    <a:pt x="0" y="1769814"/>
                  </a:lnTo>
                  <a:lnTo>
                    <a:pt x="3497846" y="1769814"/>
                  </a:lnTo>
                  <a:lnTo>
                    <a:pt x="3497846" y="0"/>
                  </a:lnTo>
                  <a:lnTo>
                    <a:pt x="0" y="0"/>
                  </a:lnTo>
                  <a:close/>
                  <a:moveTo>
                    <a:pt x="3436886" y="1708854"/>
                  </a:moveTo>
                  <a:lnTo>
                    <a:pt x="59690" y="1708854"/>
                  </a:lnTo>
                  <a:lnTo>
                    <a:pt x="59690" y="59690"/>
                  </a:lnTo>
                  <a:lnTo>
                    <a:pt x="3436886" y="59690"/>
                  </a:lnTo>
                  <a:lnTo>
                    <a:pt x="3436886" y="17088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87151" y="1119014"/>
            <a:ext cx="15773400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7200" b="1" spc="223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Times New Roman" panose="02020603050405020304" pitchFamily="18" charset="0"/>
                <a:sym typeface="Saira Bold" panose="00000800000000000000"/>
              </a:rPr>
              <a:t>BÁO CÁO ĐỀ TÀI</a:t>
            </a:r>
            <a:endParaRPr lang="en-US" sz="7200" b="1" spc="223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Times New Roman" panose="02020603050405020304" pitchFamily="18" charset="0"/>
              <a:sym typeface="Saira Bold" panose="00000800000000000000"/>
            </a:endParaRPr>
          </a:p>
          <a:p>
            <a:pPr algn="ctr">
              <a:lnSpc>
                <a:spcPts val="9100"/>
              </a:lnSpc>
            </a:pPr>
            <a:r>
              <a:rPr lang="en-US" sz="7200" b="1" spc="223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Times New Roman" panose="02020603050405020304" pitchFamily="18" charset="0"/>
                <a:sym typeface="Saira Bold" panose="00000800000000000000"/>
              </a:rPr>
              <a:t>FLUTTER VÀ CÁC WIDGET CƠ BẢN</a:t>
            </a:r>
            <a:endParaRPr lang="en-US" sz="7200" b="1" spc="223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Times New Roman" panose="02020603050405020304" pitchFamily="18" charset="0"/>
              <a:sym typeface="Saira Bold" panose="000008000000000000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7150" y="5448300"/>
            <a:ext cx="15773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latin typeface="Saira Bold" panose="00000800000000000000" charset="0"/>
                <a:cs typeface="Times New Roman" panose="02020603050405020304" pitchFamily="18" charset="0"/>
              </a:rPr>
              <a:t>Nội</a:t>
            </a:r>
            <a:r>
              <a:rPr lang="en-US" sz="6600" b="1" dirty="0">
                <a:latin typeface="Saira Bold" panose="00000800000000000000" charset="0"/>
                <a:cs typeface="Times New Roman" panose="02020603050405020304" pitchFamily="18" charset="0"/>
              </a:rPr>
              <a:t> dung:</a:t>
            </a:r>
            <a:endParaRPr lang="en-US" sz="6600" b="1" dirty="0">
              <a:latin typeface="Saira Bold" panose="00000800000000000000" charset="0"/>
              <a:cs typeface="Times New Roman" panose="02020603050405020304" pitchFamily="18" charset="0"/>
            </a:endParaRPr>
          </a:p>
          <a:p>
            <a:pPr algn="ctr"/>
            <a:r>
              <a:rPr lang="en-US" sz="6600" b="1" dirty="0">
                <a:latin typeface="Saira Bold" panose="00000800000000000000" charset="0"/>
                <a:cs typeface="Times New Roman" panose="02020603050405020304" pitchFamily="18" charset="0"/>
              </a:rPr>
              <a:t>Image </a:t>
            </a:r>
            <a:r>
              <a:rPr lang="en-US" sz="6600" b="1" dirty="0" err="1">
                <a:latin typeface="Saira Bold" panose="00000800000000000000" charset="0"/>
                <a:cs typeface="Times New Roman" panose="02020603050405020304" pitchFamily="18" charset="0"/>
              </a:rPr>
              <a:t>và</a:t>
            </a:r>
            <a:r>
              <a:rPr lang="en-US" sz="6600" b="1" dirty="0">
                <a:latin typeface="Saira Bold" panose="00000800000000000000" charset="0"/>
                <a:cs typeface="Times New Roman" panose="02020603050405020304" pitchFamily="18" charset="0"/>
              </a:rPr>
              <a:t> Icons </a:t>
            </a:r>
            <a:r>
              <a:rPr lang="en-US" sz="6600" b="1" dirty="0" err="1">
                <a:latin typeface="Saira Bold" panose="00000800000000000000" charset="0"/>
                <a:cs typeface="Times New Roman" panose="02020603050405020304" pitchFamily="18" charset="0"/>
              </a:rPr>
              <a:t>trong</a:t>
            </a:r>
            <a:r>
              <a:rPr lang="en-US" sz="6600" b="1" dirty="0">
                <a:latin typeface="Saira Bold" panose="00000800000000000000" charset="0"/>
                <a:cs typeface="Times New Roman" panose="02020603050405020304" pitchFamily="18" charset="0"/>
              </a:rPr>
              <a:t> Flutter</a:t>
            </a:r>
            <a:endParaRPr lang="en-US" sz="6600" b="1" dirty="0">
              <a:latin typeface="Saira Bold" panose="00000800000000000000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9187" y="2361202"/>
            <a:ext cx="7261733" cy="5716996"/>
            <a:chOff x="0" y="0"/>
            <a:chExt cx="3730237" cy="2936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 descr="a green paint splotch"/>
          <p:cNvSpPr/>
          <p:nvPr/>
        </p:nvSpPr>
        <p:spPr>
          <a:xfrm>
            <a:off x="-11430000" y="-1790700"/>
            <a:ext cx="20413477" cy="8522627"/>
          </a:xfrm>
          <a:custGeom>
            <a:avLst/>
            <a:gdLst/>
            <a:ahLst/>
            <a:cxnLst/>
            <a:rect l="l" t="t" r="r" b="b"/>
            <a:pathLst>
              <a:path w="20413477" h="8522627">
                <a:moveTo>
                  <a:pt x="0" y="0"/>
                </a:moveTo>
                <a:lnTo>
                  <a:pt x="20413477" y="0"/>
                </a:lnTo>
                <a:lnTo>
                  <a:pt x="20413477" y="8522626"/>
                </a:lnTo>
                <a:lnTo>
                  <a:pt x="0" y="852262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30243" y="1817720"/>
            <a:ext cx="7261733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0"/>
              </a:lnSpc>
            </a:pPr>
            <a:r>
              <a:rPr lang="en-US" sz="7200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IMAGE WIDGET</a:t>
            </a:r>
            <a:endParaRPr lang="en-US" sz="7200" b="1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4" y="4709808"/>
            <a:ext cx="8763000" cy="4965700"/>
          </a:xfrm>
          <a:prstGeom prst="rect">
            <a:avLst/>
          </a:prstGeom>
        </p:spPr>
      </p:pic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8867184" y="1485901"/>
          <a:ext cx="9172612" cy="8189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2016"/>
                <a:gridCol w="5390596"/>
              </a:tblGrid>
              <a:tr h="124196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latin typeface="Saira" panose="00000500000000000000"/>
                        </a:rPr>
                        <a:t>Thuộc</a:t>
                      </a:r>
                      <a:r>
                        <a:rPr lang="en-US" sz="3600" dirty="0"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tính</a:t>
                      </a:r>
                      <a:endParaRPr lang="en-US" sz="3600" dirty="0"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Saira" panose="00000500000000000000"/>
                        </a:rPr>
                        <a:t>Ý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nghĩa</a:t>
                      </a:r>
                      <a:endParaRPr lang="en-US" sz="3600" dirty="0">
                        <a:latin typeface="Saira" panose="00000500000000000000"/>
                      </a:endParaRPr>
                    </a:p>
                  </a:txBody>
                  <a:tcPr/>
                </a:tc>
              </a:tr>
              <a:tr h="209071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Saira" panose="00000500000000000000"/>
                        </a:rPr>
                        <a:t>Width, height</a:t>
                      </a:r>
                      <a:endParaRPr lang="en-US" sz="3600" dirty="0"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 err="1">
                          <a:latin typeface="Saira" panose="00000500000000000000"/>
                        </a:rPr>
                        <a:t>Kích</a:t>
                      </a:r>
                      <a:r>
                        <a:rPr lang="en-US" sz="3600" dirty="0"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thước</a:t>
                      </a:r>
                      <a:r>
                        <a:rPr lang="en-US" sz="3600" dirty="0"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hiển</a:t>
                      </a:r>
                      <a:r>
                        <a:rPr lang="en-US" sz="3600" dirty="0"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thị</a:t>
                      </a:r>
                      <a:endParaRPr lang="en-US" sz="3600" dirty="0">
                        <a:latin typeface="Saira" panose="00000500000000000000"/>
                      </a:endParaRPr>
                    </a:p>
                  </a:txBody>
                  <a:tcPr/>
                </a:tc>
              </a:tr>
              <a:tr h="276622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Saira" panose="00000500000000000000"/>
                        </a:rPr>
                        <a:t>fit</a:t>
                      </a:r>
                      <a:endParaRPr lang="en-US" sz="3600" dirty="0"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 err="1">
                          <a:latin typeface="Saira" panose="00000500000000000000"/>
                        </a:rPr>
                        <a:t>Cách</a:t>
                      </a:r>
                      <a:r>
                        <a:rPr lang="en-US" sz="3600" dirty="0"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ảnh</a:t>
                      </a:r>
                      <a:r>
                        <a:rPr lang="en-US" sz="3600" dirty="0">
                          <a:latin typeface="Saira" panose="00000500000000000000"/>
                        </a:rPr>
                        <a:t> co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dãn</a:t>
                      </a:r>
                      <a:r>
                        <a:rPr lang="en-US" sz="3600" dirty="0"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trong</a:t>
                      </a:r>
                      <a:r>
                        <a:rPr lang="en-US" sz="3600" dirty="0"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khung</a:t>
                      </a:r>
                      <a:r>
                        <a:rPr lang="en-US" sz="3600" dirty="0">
                          <a:latin typeface="Saira" panose="00000500000000000000"/>
                        </a:rPr>
                        <a:t>: cover, contain, fill,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fitWidth</a:t>
                      </a:r>
                      <a:r>
                        <a:rPr lang="en-US" sz="3600" dirty="0">
                          <a:latin typeface="Saira" panose="00000500000000000000"/>
                        </a:rPr>
                        <a:t>,…</a:t>
                      </a:r>
                      <a:endParaRPr lang="en-US" sz="3600" dirty="0">
                        <a:latin typeface="Saira" panose="00000500000000000000"/>
                      </a:endParaRPr>
                    </a:p>
                  </a:txBody>
                  <a:tcPr/>
                </a:tc>
              </a:tr>
              <a:tr h="209071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Saira" panose="00000500000000000000"/>
                        </a:rPr>
                        <a:t>alignment</a:t>
                      </a:r>
                      <a:endParaRPr lang="en-US" sz="3600" dirty="0"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 err="1">
                          <a:latin typeface="Saira" panose="00000500000000000000"/>
                        </a:rPr>
                        <a:t>Căn</a:t>
                      </a:r>
                      <a:r>
                        <a:rPr lang="en-US" sz="3600" dirty="0"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chỉnh</a:t>
                      </a:r>
                      <a:r>
                        <a:rPr lang="en-US" sz="3600" dirty="0"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ảnh</a:t>
                      </a:r>
                      <a:r>
                        <a:rPr lang="en-US" sz="3600" dirty="0">
                          <a:latin typeface="Saira" panose="00000500000000000000"/>
                        </a:rPr>
                        <a:t>: center,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topLeft</a:t>
                      </a:r>
                      <a:r>
                        <a:rPr lang="en-US" sz="3600" dirty="0">
                          <a:latin typeface="Saira" panose="00000500000000000000"/>
                        </a:rPr>
                        <a:t>, </a:t>
                      </a:r>
                      <a:r>
                        <a:rPr lang="en-US" sz="3600" dirty="0" err="1">
                          <a:latin typeface="Saira" panose="00000500000000000000"/>
                        </a:rPr>
                        <a:t>bottomRight</a:t>
                      </a:r>
                      <a:r>
                        <a:rPr lang="en-US" sz="3600" dirty="0">
                          <a:latin typeface="Saira" panose="00000500000000000000"/>
                        </a:rPr>
                        <a:t>,…</a:t>
                      </a:r>
                      <a:endParaRPr lang="en-US" sz="3600" dirty="0">
                        <a:latin typeface="Saira" panose="00000500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2116" y="2182693"/>
            <a:ext cx="7261733" cy="5716996"/>
            <a:chOff x="0" y="0"/>
            <a:chExt cx="3730237" cy="2936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 descr="a red paint splotch"/>
          <p:cNvSpPr/>
          <p:nvPr/>
        </p:nvSpPr>
        <p:spPr>
          <a:xfrm rot="-86879">
            <a:off x="-51449" y="3400718"/>
            <a:ext cx="9149632" cy="2493275"/>
          </a:xfrm>
          <a:custGeom>
            <a:avLst/>
            <a:gdLst/>
            <a:ahLst/>
            <a:cxnLst/>
            <a:rect l="l" t="t" r="r" b="b"/>
            <a:pathLst>
              <a:path w="9149632" h="2493275">
                <a:moveTo>
                  <a:pt x="0" y="0"/>
                </a:moveTo>
                <a:lnTo>
                  <a:pt x="9149632" y="0"/>
                </a:lnTo>
                <a:lnTo>
                  <a:pt x="9149632" y="2493274"/>
                </a:lnTo>
                <a:lnTo>
                  <a:pt x="0" y="24932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4466" y="3757663"/>
            <a:ext cx="675703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200" b="1" dirty="0" err="1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Nội</a:t>
            </a:r>
            <a:r>
              <a:rPr lang="en-US" sz="7200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 dung</a:t>
            </a:r>
            <a:endParaRPr lang="en-US" sz="7200" b="1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61484" y="1385873"/>
            <a:ext cx="70866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latin typeface="Saira" panose="00000500000000000000" charset="0"/>
              </a:rPr>
              <a:t>NetworkImage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AssetImage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61483" y="3046171"/>
            <a:ext cx="7261733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latin typeface="Saira" panose="00000500000000000000" charset="0"/>
              </a:rPr>
              <a:t>Cấu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hình</a:t>
            </a:r>
            <a:r>
              <a:rPr lang="en-US" sz="4000" dirty="0">
                <a:latin typeface="Saira" panose="00000500000000000000" charset="0"/>
              </a:rPr>
              <a:t> assets </a:t>
            </a:r>
            <a:r>
              <a:rPr lang="en-US" sz="4000" dirty="0" err="1">
                <a:latin typeface="Saira" panose="00000500000000000000" charset="0"/>
              </a:rPr>
              <a:t>trong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pubspec.yaml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61484" y="4820679"/>
            <a:ext cx="8097916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Image properties (width, height, fit, alignment)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73774" y="6586785"/>
            <a:ext cx="726173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Error handling </a:t>
            </a:r>
            <a:r>
              <a:rPr lang="en-US" sz="4000" dirty="0" err="1">
                <a:solidFill>
                  <a:srgbClr val="FF0000"/>
                </a:solidFill>
                <a:latin typeface="Saira Bold" panose="00000800000000000000" charset="0"/>
              </a:rPr>
              <a:t>và</a:t>
            </a: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 </a:t>
            </a:r>
            <a:endParaRPr lang="en-US" sz="4000" dirty="0">
              <a:solidFill>
                <a:srgbClr val="FF0000"/>
              </a:solidFill>
              <a:latin typeface="Saira Bold" panose="000008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Loading states</a:t>
            </a:r>
            <a:endParaRPr lang="en-US" sz="4000" dirty="0">
              <a:solidFill>
                <a:srgbClr val="FF0000"/>
              </a:solidFill>
              <a:latin typeface="Saira Bold" panose="000008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59778" y="1485900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1.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59778" y="315517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2.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59778" y="4929683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3.</a:t>
            </a:r>
            <a:endParaRPr lang="en-US" sz="400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59778" y="6695789"/>
            <a:ext cx="502382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4.</a:t>
            </a:r>
            <a:endParaRPr lang="en-US" sz="4000" dirty="0">
              <a:solidFill>
                <a:srgbClr val="FF0000"/>
              </a:solidFill>
              <a:latin typeface="Saira Bold" panose="000008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9209750" y="846189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5.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9973774" y="8352891"/>
            <a:ext cx="724944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Material Icons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endParaRPr lang="en-US" sz="4000" dirty="0">
              <a:latin typeface="Saira" panose="000005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Cupertino Icons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red paint splotch"/>
          <p:cNvSpPr/>
          <p:nvPr/>
        </p:nvSpPr>
        <p:spPr>
          <a:xfrm rot="-9849622">
            <a:off x="-3140742" y="-4148774"/>
            <a:ext cx="17695673" cy="9445066"/>
          </a:xfrm>
          <a:custGeom>
            <a:avLst/>
            <a:gdLst/>
            <a:ahLst/>
            <a:cxnLst/>
            <a:rect l="l" t="t" r="r" b="b"/>
            <a:pathLst>
              <a:path w="17695673" h="9445066">
                <a:moveTo>
                  <a:pt x="0" y="0"/>
                </a:moveTo>
                <a:lnTo>
                  <a:pt x="17695673" y="0"/>
                </a:lnTo>
                <a:lnTo>
                  <a:pt x="17695673" y="9445066"/>
                </a:lnTo>
                <a:lnTo>
                  <a:pt x="0" y="944506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97144"/>
            <a:ext cx="14479268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5"/>
              </a:lnSpc>
            </a:pPr>
            <a:r>
              <a:rPr lang="en-US" sz="6580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Loading </a:t>
            </a:r>
            <a:r>
              <a:rPr lang="en-US" sz="6580" b="1" dirty="0" err="1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và</a:t>
            </a:r>
            <a:r>
              <a:rPr lang="en-US" sz="6580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 Error states</a:t>
            </a:r>
            <a:endParaRPr lang="en-US" sz="6580" b="1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62323"/>
            <a:ext cx="14777506" cy="7429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4344" y="2285002"/>
            <a:ext cx="7261733" cy="5716996"/>
            <a:chOff x="0" y="0"/>
            <a:chExt cx="3730237" cy="2936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 descr="a green paint splotch"/>
          <p:cNvSpPr/>
          <p:nvPr/>
        </p:nvSpPr>
        <p:spPr>
          <a:xfrm>
            <a:off x="-9067800" y="-1854920"/>
            <a:ext cx="20413477" cy="8522627"/>
          </a:xfrm>
          <a:custGeom>
            <a:avLst/>
            <a:gdLst/>
            <a:ahLst/>
            <a:cxnLst/>
            <a:rect l="l" t="t" r="r" b="b"/>
            <a:pathLst>
              <a:path w="20413477" h="8522627">
                <a:moveTo>
                  <a:pt x="0" y="0"/>
                </a:moveTo>
                <a:lnTo>
                  <a:pt x="20413477" y="0"/>
                </a:lnTo>
                <a:lnTo>
                  <a:pt x="20413477" y="8522626"/>
                </a:lnTo>
                <a:lnTo>
                  <a:pt x="0" y="852262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57400" y="1670667"/>
            <a:ext cx="6201195" cy="100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0"/>
              </a:lnSpc>
            </a:pPr>
            <a:r>
              <a:rPr lang="en-US" sz="6525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Loading states</a:t>
            </a:r>
            <a:endParaRPr lang="en-US" sz="6525" b="1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089715"/>
            <a:ext cx="10469436" cy="36094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01837" y="1257300"/>
            <a:ext cx="69423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aira" panose="00000500000000000000"/>
              </a:rPr>
              <a:t>+ </a:t>
            </a:r>
            <a:r>
              <a:rPr lang="en-US" sz="3200" b="1" dirty="0" err="1">
                <a:latin typeface="Saira" panose="00000500000000000000"/>
              </a:rPr>
              <a:t>progess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là</a:t>
            </a:r>
            <a:r>
              <a:rPr lang="en-US" sz="3200" dirty="0">
                <a:latin typeface="Saira" panose="00000500000000000000"/>
              </a:rPr>
              <a:t> 1 </a:t>
            </a:r>
            <a:r>
              <a:rPr lang="en-US" sz="3200" b="1" dirty="0" err="1">
                <a:latin typeface="Saira" panose="00000500000000000000"/>
              </a:rPr>
              <a:t>ImageChunkEvent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chứa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thông</a:t>
            </a:r>
            <a:r>
              <a:rPr lang="en-US" sz="3200" dirty="0">
                <a:latin typeface="Saira" panose="00000500000000000000"/>
              </a:rPr>
              <a:t> tin </a:t>
            </a:r>
            <a:r>
              <a:rPr lang="en-US" sz="3200" dirty="0" err="1">
                <a:latin typeface="Saira" panose="00000500000000000000"/>
              </a:rPr>
              <a:t>số</a:t>
            </a:r>
            <a:r>
              <a:rPr lang="en-US" sz="3200" dirty="0">
                <a:latin typeface="Saira" panose="00000500000000000000"/>
              </a:rPr>
              <a:t> byte </a:t>
            </a:r>
            <a:r>
              <a:rPr lang="en-US" sz="3200" dirty="0" err="1">
                <a:latin typeface="Saira" panose="00000500000000000000"/>
              </a:rPr>
              <a:t>đã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tải</a:t>
            </a:r>
            <a:r>
              <a:rPr lang="en-US" sz="3200" dirty="0">
                <a:latin typeface="Saira" panose="00000500000000000000"/>
              </a:rPr>
              <a:t> (</a:t>
            </a:r>
            <a:r>
              <a:rPr lang="en-US" sz="3200" b="1" dirty="0" err="1">
                <a:latin typeface="Saira" panose="00000500000000000000"/>
              </a:rPr>
              <a:t>cumulativeBytesLoaded</a:t>
            </a:r>
            <a:r>
              <a:rPr lang="en-US" sz="3200" dirty="0">
                <a:latin typeface="Saira" panose="00000500000000000000"/>
              </a:rPr>
              <a:t>) </a:t>
            </a:r>
            <a:r>
              <a:rPr lang="en-US" sz="3200" dirty="0" err="1">
                <a:latin typeface="Saira" panose="00000500000000000000"/>
              </a:rPr>
              <a:t>và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tổng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số</a:t>
            </a:r>
            <a:r>
              <a:rPr lang="en-US" sz="3200" dirty="0">
                <a:latin typeface="Saira" panose="00000500000000000000"/>
              </a:rPr>
              <a:t> byte (</a:t>
            </a:r>
            <a:r>
              <a:rPr lang="en-US" sz="3200" b="1" dirty="0" err="1">
                <a:latin typeface="Saira" panose="00000500000000000000"/>
              </a:rPr>
              <a:t>expectedTotalBytes</a:t>
            </a:r>
            <a:r>
              <a:rPr lang="en-US" sz="3200" dirty="0">
                <a:latin typeface="Saira" panose="00000500000000000000"/>
              </a:rPr>
              <a:t>)</a:t>
            </a:r>
            <a:endParaRPr lang="en-US" sz="3200" dirty="0">
              <a:latin typeface="Saira" panose="00000500000000000000"/>
            </a:endParaRPr>
          </a:p>
          <a:p>
            <a:endParaRPr lang="en-US" sz="3200" dirty="0">
              <a:latin typeface="Saira" panose="00000500000000000000"/>
            </a:endParaRPr>
          </a:p>
          <a:p>
            <a:r>
              <a:rPr lang="en-US" sz="3200" dirty="0">
                <a:latin typeface="Saira" panose="00000500000000000000"/>
              </a:rPr>
              <a:t>+ </a:t>
            </a:r>
            <a:r>
              <a:rPr lang="en-US" sz="3200" dirty="0" err="1">
                <a:latin typeface="Saira" panose="00000500000000000000"/>
              </a:rPr>
              <a:t>Nếu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chưa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tải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xong</a:t>
            </a:r>
            <a:r>
              <a:rPr lang="en-US" sz="3200" dirty="0">
                <a:latin typeface="Saira" panose="00000500000000000000"/>
              </a:rPr>
              <a:t> =&gt; </a:t>
            </a:r>
            <a:r>
              <a:rPr lang="en-US" sz="3200" dirty="0" err="1">
                <a:latin typeface="Saira" panose="00000500000000000000"/>
              </a:rPr>
              <a:t>hiển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thị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vòng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xoay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b="1" dirty="0" err="1">
                <a:solidFill>
                  <a:srgbClr val="00B0F0"/>
                </a:solidFill>
                <a:latin typeface="Saira" panose="00000500000000000000"/>
              </a:rPr>
              <a:t>CircularProgressIndicator</a:t>
            </a:r>
            <a:endParaRPr lang="en-US" sz="3200" b="1" dirty="0">
              <a:solidFill>
                <a:srgbClr val="00B0F0"/>
              </a:solidFill>
              <a:latin typeface="Saira" panose="00000500000000000000"/>
            </a:endParaRPr>
          </a:p>
          <a:p>
            <a:endParaRPr lang="en-US" sz="3200" b="1" dirty="0">
              <a:solidFill>
                <a:srgbClr val="00B0F0"/>
              </a:solidFill>
              <a:latin typeface="Saira" panose="00000500000000000000"/>
            </a:endParaRPr>
          </a:p>
          <a:p>
            <a:r>
              <a:rPr lang="en-US" sz="3200" dirty="0">
                <a:latin typeface="Saira" panose="00000500000000000000"/>
              </a:rPr>
              <a:t>+ </a:t>
            </a:r>
            <a:r>
              <a:rPr lang="en-US" sz="3200" dirty="0" err="1">
                <a:latin typeface="Saira" panose="00000500000000000000"/>
              </a:rPr>
              <a:t>Tải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xong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trả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về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ảnh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thật</a:t>
            </a:r>
            <a:endParaRPr lang="en-US" sz="3200" dirty="0">
              <a:latin typeface="Saira" panose="0000050000000000000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1836" y="6357156"/>
            <a:ext cx="69423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aira" panose="00000500000000000000"/>
              </a:rPr>
              <a:t>=&gt; </a:t>
            </a:r>
            <a:r>
              <a:rPr lang="en-US" sz="3200" b="1" dirty="0" err="1">
                <a:latin typeface="Saira" panose="00000500000000000000"/>
              </a:rPr>
              <a:t>Người</a:t>
            </a:r>
            <a:r>
              <a:rPr lang="en-US" sz="3200" b="1" dirty="0">
                <a:latin typeface="Saira" panose="00000500000000000000"/>
              </a:rPr>
              <a:t> dung </a:t>
            </a:r>
            <a:r>
              <a:rPr lang="en-US" sz="3200" b="1" dirty="0" err="1">
                <a:latin typeface="Saira" panose="00000500000000000000"/>
              </a:rPr>
              <a:t>thấy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được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quá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trình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tải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ảnh</a:t>
            </a:r>
            <a:r>
              <a:rPr lang="en-US" sz="3200" b="1" dirty="0">
                <a:latin typeface="Saira" panose="00000500000000000000"/>
              </a:rPr>
              <a:t> (Loading animation), </a:t>
            </a:r>
            <a:r>
              <a:rPr lang="en-US" sz="3200" b="1" dirty="0" err="1">
                <a:latin typeface="Saira" panose="00000500000000000000"/>
              </a:rPr>
              <a:t>đặc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biệt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là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đối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với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các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ảnh</a:t>
            </a:r>
            <a:r>
              <a:rPr lang="en-US" sz="3200" b="1" dirty="0">
                <a:latin typeface="Saira" panose="00000500000000000000"/>
              </a:rPr>
              <a:t> dung </a:t>
            </a:r>
            <a:r>
              <a:rPr lang="en-US" sz="3200" b="1" dirty="0" err="1">
                <a:latin typeface="Saira" panose="00000500000000000000"/>
              </a:rPr>
              <a:t>lượng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lớn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hoặc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mạng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chậm</a:t>
            </a:r>
            <a:endParaRPr lang="en-US" sz="3200" b="1" dirty="0">
              <a:latin typeface="Saira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4344" y="2285002"/>
            <a:ext cx="7261733" cy="5716996"/>
            <a:chOff x="0" y="0"/>
            <a:chExt cx="3730237" cy="2936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 descr="a green paint splotch"/>
          <p:cNvSpPr/>
          <p:nvPr/>
        </p:nvSpPr>
        <p:spPr>
          <a:xfrm>
            <a:off x="-9067800" y="-1854920"/>
            <a:ext cx="20413477" cy="8522627"/>
          </a:xfrm>
          <a:custGeom>
            <a:avLst/>
            <a:gdLst/>
            <a:ahLst/>
            <a:cxnLst/>
            <a:rect l="l" t="t" r="r" b="b"/>
            <a:pathLst>
              <a:path w="20413477" h="8522627">
                <a:moveTo>
                  <a:pt x="0" y="0"/>
                </a:moveTo>
                <a:lnTo>
                  <a:pt x="20413477" y="0"/>
                </a:lnTo>
                <a:lnTo>
                  <a:pt x="20413477" y="8522626"/>
                </a:lnTo>
                <a:lnTo>
                  <a:pt x="0" y="852262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2164" y="1834970"/>
            <a:ext cx="6201195" cy="100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0"/>
              </a:lnSpc>
            </a:pPr>
            <a:r>
              <a:rPr lang="en-US" sz="6525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Error states</a:t>
            </a:r>
            <a:endParaRPr lang="en-US" sz="6525" b="1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0" y="3927715"/>
            <a:ext cx="69423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aira" panose="00000500000000000000"/>
              </a:rPr>
              <a:t>+ Khi </a:t>
            </a:r>
            <a:r>
              <a:rPr lang="en-US" sz="3200" dirty="0" err="1">
                <a:latin typeface="Saira" panose="00000500000000000000"/>
              </a:rPr>
              <a:t>xảy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ra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lỗi</a:t>
            </a:r>
            <a:r>
              <a:rPr lang="en-US" sz="3200" dirty="0">
                <a:latin typeface="Saira" panose="00000500000000000000"/>
              </a:rPr>
              <a:t>, </a:t>
            </a:r>
            <a:r>
              <a:rPr lang="en-US" sz="3200" dirty="0" err="1">
                <a:latin typeface="Saira" panose="00000500000000000000"/>
              </a:rPr>
              <a:t>sẽ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gọi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hàm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này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thay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vì</a:t>
            </a:r>
            <a:r>
              <a:rPr lang="en-US" sz="3200" dirty="0">
                <a:latin typeface="Saira" panose="00000500000000000000"/>
              </a:rPr>
              <a:t> crash</a:t>
            </a:r>
            <a:endParaRPr lang="en-US" sz="3200" dirty="0">
              <a:latin typeface="Saira" panose="00000500000000000000"/>
            </a:endParaRPr>
          </a:p>
          <a:p>
            <a:endParaRPr lang="en-US" sz="3200" dirty="0">
              <a:latin typeface="Saira" panose="00000500000000000000"/>
            </a:endParaRPr>
          </a:p>
          <a:p>
            <a:r>
              <a:rPr lang="en-US" sz="3200" dirty="0">
                <a:latin typeface="Saira" panose="00000500000000000000"/>
              </a:rPr>
              <a:t>+ </a:t>
            </a:r>
            <a:r>
              <a:rPr lang="en-US" sz="3200" dirty="0" err="1">
                <a:latin typeface="Saira" panose="00000500000000000000"/>
              </a:rPr>
              <a:t>Có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thể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tuỳ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chỉnh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thay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đổi</a:t>
            </a:r>
            <a:r>
              <a:rPr lang="en-US" sz="3200" dirty="0">
                <a:latin typeface="Saira" panose="00000500000000000000"/>
              </a:rPr>
              <a:t> </a:t>
            </a:r>
            <a:r>
              <a:rPr lang="en-US" sz="3200" dirty="0" err="1">
                <a:latin typeface="Saira" panose="00000500000000000000"/>
              </a:rPr>
              <a:t>như</a:t>
            </a:r>
            <a:r>
              <a:rPr lang="en-US" sz="3200" dirty="0">
                <a:latin typeface="Saira" panose="00000500000000000000"/>
              </a:rPr>
              <a:t>:</a:t>
            </a:r>
            <a:endParaRPr lang="en-US" sz="3200" dirty="0">
              <a:latin typeface="Saira" panose="00000500000000000000"/>
            </a:endParaRPr>
          </a:p>
          <a:p>
            <a:r>
              <a:rPr lang="en-US" sz="3200" b="1" dirty="0">
                <a:solidFill>
                  <a:srgbClr val="00B0F0"/>
                </a:solidFill>
                <a:latin typeface="Saira" panose="00000500000000000000"/>
              </a:rPr>
              <a:t>Text</a:t>
            </a:r>
            <a:r>
              <a:rPr lang="en-US" sz="3200" b="1" dirty="0">
                <a:latin typeface="Saira" panose="00000500000000000000"/>
              </a:rPr>
              <a:t>(‘</a:t>
            </a:r>
            <a:r>
              <a:rPr lang="en-US" sz="3200" b="1" dirty="0" err="1">
                <a:latin typeface="Saira" panose="00000500000000000000"/>
              </a:rPr>
              <a:t>Không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tải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được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ảnh</a:t>
            </a:r>
            <a:r>
              <a:rPr lang="en-US" sz="3200" b="1" dirty="0">
                <a:latin typeface="Saira" panose="00000500000000000000"/>
              </a:rPr>
              <a:t>’)</a:t>
            </a:r>
            <a:endParaRPr lang="en-US" sz="3200" b="1" dirty="0">
              <a:latin typeface="Saira" panose="00000500000000000000"/>
            </a:endParaRPr>
          </a:p>
          <a:p>
            <a:r>
              <a:rPr lang="en-US" sz="3200" b="1" dirty="0" err="1">
                <a:solidFill>
                  <a:srgbClr val="00B0F0"/>
                </a:solidFill>
                <a:latin typeface="Saira" panose="00000500000000000000" charset="0"/>
              </a:rPr>
              <a:t>Image.asset</a:t>
            </a:r>
            <a:r>
              <a:rPr lang="en-US" sz="3200" b="1" dirty="0">
                <a:latin typeface="Saira" panose="00000500000000000000" charset="0"/>
              </a:rPr>
              <a:t>('assets/fallback.png’)</a:t>
            </a:r>
            <a:endParaRPr lang="en-US" sz="3200" b="1" dirty="0">
              <a:latin typeface="Saira" panose="00000500000000000000" charset="0"/>
            </a:endParaRPr>
          </a:p>
          <a:p>
            <a:r>
              <a:rPr lang="en-US" sz="3200" dirty="0">
                <a:latin typeface="Saira" panose="00000500000000000000" charset="0"/>
              </a:rPr>
              <a:t>(</a:t>
            </a:r>
            <a:r>
              <a:rPr lang="en-US" sz="3200" dirty="0" err="1">
                <a:latin typeface="Saira" panose="00000500000000000000" charset="0"/>
              </a:rPr>
              <a:t>ảnh</a:t>
            </a:r>
            <a:r>
              <a:rPr lang="en-US" sz="3200" dirty="0">
                <a:latin typeface="Saira" panose="00000500000000000000" charset="0"/>
              </a:rPr>
              <a:t> </a:t>
            </a:r>
            <a:r>
              <a:rPr lang="en-US" sz="3200" dirty="0" err="1">
                <a:latin typeface="Saira" panose="00000500000000000000" charset="0"/>
              </a:rPr>
              <a:t>lỗi</a:t>
            </a:r>
            <a:r>
              <a:rPr lang="en-US" sz="3200" dirty="0">
                <a:latin typeface="Saira" panose="00000500000000000000" charset="0"/>
              </a:rPr>
              <a:t> </a:t>
            </a:r>
            <a:r>
              <a:rPr lang="en-US" sz="3200" dirty="0" err="1">
                <a:latin typeface="Saira" panose="00000500000000000000" charset="0"/>
              </a:rPr>
              <a:t>trong</a:t>
            </a:r>
            <a:r>
              <a:rPr lang="en-US" sz="3200" dirty="0">
                <a:latin typeface="Saira" panose="00000500000000000000" charset="0"/>
              </a:rPr>
              <a:t> asset)</a:t>
            </a:r>
            <a:endParaRPr lang="en-US" sz="3200" dirty="0">
              <a:latin typeface="Saira" panose="0000050000000000000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1673769"/>
            <a:ext cx="10287000" cy="12646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2116" y="2182693"/>
            <a:ext cx="7261733" cy="5716996"/>
            <a:chOff x="0" y="0"/>
            <a:chExt cx="3730237" cy="2936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 descr="a red paint splotch"/>
          <p:cNvSpPr/>
          <p:nvPr/>
        </p:nvSpPr>
        <p:spPr>
          <a:xfrm rot="-86879">
            <a:off x="-51449" y="3400718"/>
            <a:ext cx="9149632" cy="2493275"/>
          </a:xfrm>
          <a:custGeom>
            <a:avLst/>
            <a:gdLst/>
            <a:ahLst/>
            <a:cxnLst/>
            <a:rect l="l" t="t" r="r" b="b"/>
            <a:pathLst>
              <a:path w="9149632" h="2493275">
                <a:moveTo>
                  <a:pt x="0" y="0"/>
                </a:moveTo>
                <a:lnTo>
                  <a:pt x="9149632" y="0"/>
                </a:lnTo>
                <a:lnTo>
                  <a:pt x="9149632" y="2493274"/>
                </a:lnTo>
                <a:lnTo>
                  <a:pt x="0" y="24932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4466" y="3757663"/>
            <a:ext cx="675703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200" b="1" dirty="0" err="1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Nội</a:t>
            </a:r>
            <a:r>
              <a:rPr lang="en-US" sz="7200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 dung</a:t>
            </a:r>
            <a:endParaRPr lang="en-US" sz="7200" b="1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61484" y="1385873"/>
            <a:ext cx="70866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latin typeface="Saira" panose="00000500000000000000" charset="0"/>
              </a:rPr>
              <a:t>NetworkImage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AssetImage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61483" y="3046171"/>
            <a:ext cx="7261733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latin typeface="Saira" panose="00000500000000000000" charset="0"/>
              </a:rPr>
              <a:t>Cấu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hình</a:t>
            </a:r>
            <a:r>
              <a:rPr lang="en-US" sz="4000" dirty="0">
                <a:latin typeface="Saira" panose="00000500000000000000" charset="0"/>
              </a:rPr>
              <a:t> assets </a:t>
            </a:r>
            <a:r>
              <a:rPr lang="en-US" sz="4000" dirty="0" err="1">
                <a:latin typeface="Saira" panose="00000500000000000000" charset="0"/>
              </a:rPr>
              <a:t>trong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pubspec.yaml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61484" y="4820679"/>
            <a:ext cx="8097916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Image properties (width, height, fit, alignment)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73774" y="6586785"/>
            <a:ext cx="726173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Error handling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endParaRPr lang="en-US" sz="4000" dirty="0">
              <a:latin typeface="Saira" panose="000005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Loading states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59778" y="1485900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1.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59778" y="315517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2.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59778" y="4929683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3.</a:t>
            </a:r>
            <a:endParaRPr lang="en-US" sz="400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59778" y="6695789"/>
            <a:ext cx="473136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4.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9209750" y="846189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5.</a:t>
            </a:r>
            <a:endParaRPr lang="en-US" sz="4000" dirty="0">
              <a:solidFill>
                <a:srgbClr val="FF0000"/>
              </a:solidFill>
              <a:latin typeface="Saira Bold" panose="000008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9973774" y="8352891"/>
            <a:ext cx="724944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Material Icons </a:t>
            </a:r>
            <a:r>
              <a:rPr lang="en-US" sz="4000" dirty="0" err="1">
                <a:solidFill>
                  <a:srgbClr val="FF0000"/>
                </a:solidFill>
                <a:latin typeface="Saira Bold" panose="00000800000000000000" charset="0"/>
              </a:rPr>
              <a:t>và</a:t>
            </a: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 </a:t>
            </a:r>
            <a:endParaRPr lang="en-US" sz="4000" dirty="0">
              <a:solidFill>
                <a:srgbClr val="FF0000"/>
              </a:solidFill>
              <a:latin typeface="Saira Bold" panose="000008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Cupertino Icons</a:t>
            </a:r>
            <a:endParaRPr lang="en-US" sz="4000" dirty="0">
              <a:solidFill>
                <a:srgbClr val="FF0000"/>
              </a:solidFill>
              <a:latin typeface="Saira Bold" panose="000008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yellow paint splotch"/>
          <p:cNvSpPr/>
          <p:nvPr/>
        </p:nvSpPr>
        <p:spPr>
          <a:xfrm rot="-395369">
            <a:off x="-1062685" y="-2918350"/>
            <a:ext cx="19243011" cy="14251855"/>
          </a:xfrm>
          <a:custGeom>
            <a:avLst/>
            <a:gdLst/>
            <a:ahLst/>
            <a:cxnLst/>
            <a:rect l="l" t="t" r="r" b="b"/>
            <a:pathLst>
              <a:path w="19243011" h="14251855">
                <a:moveTo>
                  <a:pt x="0" y="0"/>
                </a:moveTo>
                <a:lnTo>
                  <a:pt x="19243011" y="0"/>
                </a:lnTo>
                <a:lnTo>
                  <a:pt x="19243011" y="14251855"/>
                </a:lnTo>
                <a:lnTo>
                  <a:pt x="0" y="142518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959964" y="2285002"/>
            <a:ext cx="14368071" cy="6363162"/>
            <a:chOff x="0" y="0"/>
            <a:chExt cx="7380650" cy="2936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80650" cy="2936730"/>
            </a:xfrm>
            <a:custGeom>
              <a:avLst/>
              <a:gdLst/>
              <a:ahLst/>
              <a:cxnLst/>
              <a:rect l="l" t="t" r="r" b="b"/>
              <a:pathLst>
                <a:path w="7380650" h="2936730">
                  <a:moveTo>
                    <a:pt x="0" y="0"/>
                  </a:moveTo>
                  <a:lnTo>
                    <a:pt x="0" y="2936730"/>
                  </a:lnTo>
                  <a:lnTo>
                    <a:pt x="7380650" y="2936730"/>
                  </a:lnTo>
                  <a:lnTo>
                    <a:pt x="7380650" y="0"/>
                  </a:lnTo>
                  <a:lnTo>
                    <a:pt x="0" y="0"/>
                  </a:lnTo>
                  <a:close/>
                  <a:moveTo>
                    <a:pt x="7319690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7319690" y="59690"/>
                  </a:lnTo>
                  <a:lnTo>
                    <a:pt x="7319690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5"/>
          <p:cNvSpPr txBox="1"/>
          <p:nvPr/>
        </p:nvSpPr>
        <p:spPr>
          <a:xfrm>
            <a:off x="2057400" y="2400300"/>
            <a:ext cx="14173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⚫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>
                <a:latin typeface="Saira" panose="00000500000000000000" charset="0"/>
              </a:rPr>
              <a:t>Icon </a:t>
            </a:r>
            <a:r>
              <a:rPr lang="en-US" sz="4000" dirty="0" err="1">
                <a:latin typeface="Saira" panose="00000500000000000000" charset="0"/>
              </a:rPr>
              <a:t>là</a:t>
            </a:r>
            <a:r>
              <a:rPr lang="en-US" sz="4000" dirty="0">
                <a:latin typeface="Saira" panose="00000500000000000000" charset="0"/>
              </a:rPr>
              <a:t> 1 </a:t>
            </a:r>
            <a:r>
              <a:rPr lang="en-US" sz="4000" dirty="0" err="1">
                <a:latin typeface="Saira" panose="00000500000000000000" charset="0"/>
              </a:rPr>
              <a:t>phần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trực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quan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quan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trọng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trong</a:t>
            </a:r>
            <a:r>
              <a:rPr lang="en-US" sz="4000" dirty="0">
                <a:latin typeface="Saira" panose="00000500000000000000" charset="0"/>
              </a:rPr>
              <a:t> UI</a:t>
            </a:r>
            <a:endParaRPr lang="en-US" sz="4000" dirty="0">
              <a:latin typeface="Saira" panose="00000500000000000000" charset="0"/>
            </a:endParaRPr>
          </a:p>
          <a:p>
            <a:endParaRPr lang="en-US" sz="4000" dirty="0">
              <a:latin typeface="Saira" panose="00000500000000000000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⚫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Giúp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người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dùng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nhận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biết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các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chức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năng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nhanh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hơn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đồng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thời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tăng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tính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thẩm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mỹ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và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trực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quan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của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giao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diện</a:t>
            </a:r>
            <a:br>
              <a:rPr lang="en-US" sz="4000" dirty="0">
                <a:latin typeface="Saira" panose="00000500000000000000" charset="0"/>
              </a:rPr>
            </a:br>
            <a:br>
              <a:rPr lang="en-US" sz="4000" dirty="0">
                <a:latin typeface="Saira" panose="00000500000000000000" charset="0"/>
              </a:rPr>
            </a:br>
            <a:r>
              <a:rPr lang="en-US" sz="2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⚫</a:t>
            </a:r>
            <a:r>
              <a:rPr lang="en-US" sz="40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 </a:t>
            </a:r>
            <a:r>
              <a:rPr lang="en-US" sz="4000" dirty="0">
                <a:latin typeface="Saira" panose="00000500000000000000" charset="0"/>
              </a:rPr>
              <a:t>Flutter </a:t>
            </a:r>
            <a:r>
              <a:rPr lang="en-US" sz="4000" dirty="0" err="1">
                <a:latin typeface="Saira" panose="00000500000000000000" charset="0"/>
              </a:rPr>
              <a:t>hỗ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trợ</a:t>
            </a:r>
            <a:r>
              <a:rPr lang="en-US" sz="4000" dirty="0">
                <a:latin typeface="Saira" panose="00000500000000000000" charset="0"/>
              </a:rPr>
              <a:t> icon </a:t>
            </a:r>
            <a:r>
              <a:rPr lang="en-US" sz="4000" dirty="0" err="1">
                <a:latin typeface="Saira" panose="00000500000000000000" charset="0"/>
              </a:rPr>
              <a:t>dưới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dạng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cây</a:t>
            </a:r>
            <a:r>
              <a:rPr lang="en-US" sz="4000" dirty="0">
                <a:latin typeface="Saira" panose="00000500000000000000" charset="0"/>
              </a:rPr>
              <a:t> Widget </a:t>
            </a:r>
            <a:r>
              <a:rPr lang="en-US" sz="4000" dirty="0" err="1">
                <a:latin typeface="Saira" panose="00000500000000000000" charset="0"/>
              </a:rPr>
              <a:t>tiện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lợi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có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sẵn</a:t>
            </a:r>
            <a:r>
              <a:rPr lang="en-US" sz="4000" dirty="0">
                <a:latin typeface="Saira" panose="00000500000000000000" charset="0"/>
              </a:rPr>
              <a:t> 2 </a:t>
            </a:r>
            <a:r>
              <a:rPr lang="en-US" sz="4000" dirty="0" err="1">
                <a:latin typeface="Saira" panose="00000500000000000000" charset="0"/>
              </a:rPr>
              <a:t>bộ</a:t>
            </a:r>
            <a:r>
              <a:rPr lang="en-US" sz="4000" dirty="0">
                <a:latin typeface="Saira" panose="00000500000000000000" charset="0"/>
              </a:rPr>
              <a:t> icon </a:t>
            </a:r>
            <a:r>
              <a:rPr lang="en-US" sz="4000" dirty="0" err="1">
                <a:latin typeface="Saira" panose="00000500000000000000" charset="0"/>
              </a:rPr>
              <a:t>mặc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định</a:t>
            </a:r>
            <a:r>
              <a:rPr lang="en-US" sz="4000" dirty="0">
                <a:latin typeface="Saira" panose="00000500000000000000" charset="0"/>
              </a:rPr>
              <a:t>:</a:t>
            </a:r>
            <a:endParaRPr lang="en-US" sz="4000" dirty="0">
              <a:latin typeface="Saira" panose="00000500000000000000" charset="0"/>
            </a:endParaRPr>
          </a:p>
          <a:p>
            <a:r>
              <a:rPr lang="en-US" sz="4000" dirty="0">
                <a:latin typeface="Saira" panose="00000500000000000000" charset="0"/>
              </a:rPr>
              <a:t>	</a:t>
            </a:r>
            <a:r>
              <a:rPr lang="en-US" sz="6000" b="1" dirty="0">
                <a:latin typeface="Saira" panose="00000500000000000000" charset="0"/>
              </a:rPr>
              <a:t>→ </a:t>
            </a:r>
            <a:r>
              <a:rPr lang="en-US" sz="4000" dirty="0">
                <a:latin typeface="Saira" panose="00000500000000000000" charset="0"/>
              </a:rPr>
              <a:t>Material Icons </a:t>
            </a:r>
            <a:endParaRPr lang="en-US" sz="4000" dirty="0">
              <a:latin typeface="Saira" panose="00000500000000000000" charset="0"/>
            </a:endParaRPr>
          </a:p>
          <a:p>
            <a:r>
              <a:rPr lang="en-US" sz="4000" b="1" dirty="0">
                <a:latin typeface="Saira" panose="00000500000000000000" charset="0"/>
              </a:rPr>
              <a:t>	</a:t>
            </a:r>
            <a:r>
              <a:rPr lang="en-US" sz="6000" b="1" dirty="0">
                <a:latin typeface="Saira" panose="00000500000000000000" charset="0"/>
              </a:rPr>
              <a:t>→ </a:t>
            </a:r>
            <a:r>
              <a:rPr lang="en-US" sz="4000" dirty="0">
                <a:latin typeface="Saira" panose="00000500000000000000" charset="0"/>
              </a:rPr>
              <a:t>Cupertino Icons </a:t>
            </a:r>
            <a:endParaRPr lang="en-US" sz="4000" b="1" dirty="0">
              <a:latin typeface="Saira" panose="00000500000000000000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yellow paint splotch"/>
          <p:cNvSpPr/>
          <p:nvPr/>
        </p:nvSpPr>
        <p:spPr>
          <a:xfrm rot="-395369">
            <a:off x="-1060226" y="-2918348"/>
            <a:ext cx="19243011" cy="14251855"/>
          </a:xfrm>
          <a:custGeom>
            <a:avLst/>
            <a:gdLst/>
            <a:ahLst/>
            <a:cxnLst/>
            <a:rect l="l" t="t" r="r" b="b"/>
            <a:pathLst>
              <a:path w="19243011" h="14251855">
                <a:moveTo>
                  <a:pt x="0" y="0"/>
                </a:moveTo>
                <a:lnTo>
                  <a:pt x="19243011" y="0"/>
                </a:lnTo>
                <a:lnTo>
                  <a:pt x="19243011" y="14251855"/>
                </a:lnTo>
                <a:lnTo>
                  <a:pt x="0" y="142518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959964" y="1235537"/>
            <a:ext cx="3831235" cy="2667000"/>
            <a:chOff x="0" y="0"/>
            <a:chExt cx="7380650" cy="2936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80650" cy="2936730"/>
            </a:xfrm>
            <a:custGeom>
              <a:avLst/>
              <a:gdLst/>
              <a:ahLst/>
              <a:cxnLst/>
              <a:rect l="l" t="t" r="r" b="b"/>
              <a:pathLst>
                <a:path w="7380650" h="2936730">
                  <a:moveTo>
                    <a:pt x="0" y="0"/>
                  </a:moveTo>
                  <a:lnTo>
                    <a:pt x="0" y="2936730"/>
                  </a:lnTo>
                  <a:lnTo>
                    <a:pt x="7380650" y="2936730"/>
                  </a:lnTo>
                  <a:lnTo>
                    <a:pt x="7380650" y="0"/>
                  </a:lnTo>
                  <a:lnTo>
                    <a:pt x="0" y="0"/>
                  </a:lnTo>
                  <a:close/>
                  <a:moveTo>
                    <a:pt x="7319690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7319690" y="59690"/>
                  </a:lnTo>
                  <a:lnTo>
                    <a:pt x="7319690" y="2875770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chemeClr val="bg1">
                  <a:lumMod val="95000"/>
                </a:schemeClr>
              </a:solidFill>
            </a:ln>
          </p:spPr>
        </p:sp>
      </p:grpSp>
      <p:sp>
        <p:nvSpPr>
          <p:cNvPr id="8" name="TextBox 7"/>
          <p:cNvSpPr txBox="1"/>
          <p:nvPr/>
        </p:nvSpPr>
        <p:spPr>
          <a:xfrm>
            <a:off x="1959964" y="1235537"/>
            <a:ext cx="3831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aira Bold" panose="00000800000000000000" charset="0"/>
              </a:rPr>
              <a:t>Material Icons</a:t>
            </a:r>
            <a:endParaRPr lang="en-US" sz="4000" dirty="0">
              <a:latin typeface="Saira Bold" panose="00000800000000000000" charset="0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12098841" y="1249253"/>
            <a:ext cx="4191000" cy="2667000"/>
            <a:chOff x="0" y="0"/>
            <a:chExt cx="7380650" cy="2936730"/>
          </a:xfrm>
        </p:grpSpPr>
        <p:sp>
          <p:nvSpPr>
            <p:cNvPr id="10" name="Freeform 4"/>
            <p:cNvSpPr/>
            <p:nvPr/>
          </p:nvSpPr>
          <p:spPr>
            <a:xfrm>
              <a:off x="0" y="0"/>
              <a:ext cx="7380650" cy="2936730"/>
            </a:xfrm>
            <a:custGeom>
              <a:avLst/>
              <a:gdLst/>
              <a:ahLst/>
              <a:cxnLst/>
              <a:rect l="l" t="t" r="r" b="b"/>
              <a:pathLst>
                <a:path w="7380650" h="2936730">
                  <a:moveTo>
                    <a:pt x="0" y="0"/>
                  </a:moveTo>
                  <a:lnTo>
                    <a:pt x="0" y="2936730"/>
                  </a:lnTo>
                  <a:lnTo>
                    <a:pt x="7380650" y="2936730"/>
                  </a:lnTo>
                  <a:lnTo>
                    <a:pt x="7380650" y="0"/>
                  </a:lnTo>
                  <a:lnTo>
                    <a:pt x="0" y="0"/>
                  </a:lnTo>
                  <a:close/>
                  <a:moveTo>
                    <a:pt x="7319690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7319690" y="59690"/>
                  </a:lnTo>
                  <a:lnTo>
                    <a:pt x="7319690" y="2875770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chemeClr val="bg1">
                  <a:lumMod val="95000"/>
                </a:schemeClr>
              </a:solidFill>
            </a:ln>
          </p:spPr>
        </p:sp>
      </p:grpSp>
      <p:sp>
        <p:nvSpPr>
          <p:cNvPr id="11" name="TextBox 10"/>
          <p:cNvSpPr txBox="1"/>
          <p:nvPr/>
        </p:nvSpPr>
        <p:spPr>
          <a:xfrm>
            <a:off x="12098841" y="1249253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aira Bold" panose="00000800000000000000" charset="0"/>
              </a:rPr>
              <a:t>Cupertino Icons</a:t>
            </a:r>
            <a:endParaRPr lang="en-US" sz="4000" dirty="0">
              <a:latin typeface="Saira Bold" panose="00000800000000000000" charset="0"/>
            </a:endParaRPr>
          </a:p>
        </p:txBody>
      </p:sp>
      <p:pic>
        <p:nvPicPr>
          <p:cNvPr id="1026" name="Picture 2" descr="Google cải tổ lại toàn bộ thương hiệu Android: thay đổi logo, tối ưu màu sắc, cách đặt tên - Hình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353" y="1932746"/>
            <a:ext cx="3216456" cy="181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ack logo with a white background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641" y="1932746"/>
            <a:ext cx="3598359" cy="1834789"/>
          </a:xfrm>
          <a:prstGeom prst="rect">
            <a:avLst/>
          </a:prstGeom>
        </p:spPr>
      </p:pic>
      <p:grpSp>
        <p:nvGrpSpPr>
          <p:cNvPr id="16" name="Group 3"/>
          <p:cNvGrpSpPr/>
          <p:nvPr/>
        </p:nvGrpSpPr>
        <p:grpSpPr>
          <a:xfrm>
            <a:off x="1959964" y="5295900"/>
            <a:ext cx="14368071" cy="3048000"/>
            <a:chOff x="0" y="0"/>
            <a:chExt cx="7380650" cy="2936730"/>
          </a:xfrm>
        </p:grpSpPr>
        <p:sp>
          <p:nvSpPr>
            <p:cNvPr id="17" name="Freeform 4"/>
            <p:cNvSpPr/>
            <p:nvPr/>
          </p:nvSpPr>
          <p:spPr>
            <a:xfrm>
              <a:off x="0" y="0"/>
              <a:ext cx="7380650" cy="2936730"/>
            </a:xfrm>
            <a:custGeom>
              <a:avLst/>
              <a:gdLst/>
              <a:ahLst/>
              <a:cxnLst/>
              <a:rect l="l" t="t" r="r" b="b"/>
              <a:pathLst>
                <a:path w="7380650" h="2936730">
                  <a:moveTo>
                    <a:pt x="0" y="0"/>
                  </a:moveTo>
                  <a:lnTo>
                    <a:pt x="0" y="2936730"/>
                  </a:lnTo>
                  <a:lnTo>
                    <a:pt x="7380650" y="2936730"/>
                  </a:lnTo>
                  <a:lnTo>
                    <a:pt x="7380650" y="0"/>
                  </a:lnTo>
                  <a:lnTo>
                    <a:pt x="0" y="0"/>
                  </a:lnTo>
                  <a:close/>
                  <a:moveTo>
                    <a:pt x="7319690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7319690" y="59690"/>
                  </a:lnTo>
                  <a:lnTo>
                    <a:pt x="7319690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8"/>
          <p:cNvSpPr txBox="1"/>
          <p:nvPr/>
        </p:nvSpPr>
        <p:spPr>
          <a:xfrm>
            <a:off x="2133600" y="5448300"/>
            <a:ext cx="13944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⚫ </a:t>
            </a:r>
            <a:r>
              <a:rPr lang="en-US" sz="4000" kern="1200" dirty="0" err="1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Có</a:t>
            </a:r>
            <a:r>
              <a:rPr lang="en-US" sz="4000" kern="1200" dirty="0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kern="1200" dirty="0" err="1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sẵn</a:t>
            </a:r>
            <a:r>
              <a:rPr lang="en-US" sz="4000" kern="1200" dirty="0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kern="1200" dirty="0" err="1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hàng</a:t>
            </a:r>
            <a:r>
              <a:rPr lang="en-US" sz="4000" kern="1200" dirty="0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kern="1200" dirty="0" err="1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ngàn</a:t>
            </a:r>
            <a:r>
              <a:rPr lang="en-US" sz="4000" kern="1200" dirty="0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icon </a:t>
            </a:r>
            <a:r>
              <a:rPr lang="en-US" sz="4000" kern="1200" dirty="0" err="1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miễn</a:t>
            </a:r>
            <a:r>
              <a:rPr lang="en-US" sz="4000" kern="1200" dirty="0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kern="1200" dirty="0" err="1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phí</a:t>
            </a:r>
            <a:endParaRPr lang="en-US" sz="4000" kern="1200" dirty="0">
              <a:solidFill>
                <a:srgbClr val="000000"/>
              </a:solidFill>
              <a:effectLst/>
              <a:latin typeface="Saira" panose="00000500000000000000" charset="0"/>
              <a:ea typeface="Saira" panose="00000500000000000000" charset="0"/>
              <a:cs typeface="Saira" panose="00000500000000000000" charset="0"/>
            </a:endParaRPr>
          </a:p>
          <a:p>
            <a:r>
              <a:rPr lang="en-US" sz="1800" kern="1200" dirty="0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⚫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Không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cần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ảnh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riêng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giúp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tiết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kiệm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dung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lượng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 charset="0"/>
              <a:cs typeface="Saira" panose="00000500000000000000" charset="0"/>
            </a:endParaRPr>
          </a:p>
          <a:p>
            <a:r>
              <a:rPr lang="en-US" sz="1800" kern="1200" dirty="0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⚫</a:t>
            </a:r>
            <a:r>
              <a:rPr lang="en-US" sz="4000" kern="1200" dirty="0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Đồng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bộ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phong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cách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thiết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kế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 charset="0"/>
              <a:cs typeface="Saira" panose="00000500000000000000" charset="0"/>
            </a:endParaRPr>
          </a:p>
          <a:p>
            <a:r>
              <a:rPr lang="en-US" sz="1800" kern="1200" dirty="0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⚫</a:t>
            </a:r>
            <a:r>
              <a:rPr lang="en-US" sz="4000" kern="1200" dirty="0">
                <a:solidFill>
                  <a:srgbClr val="000000"/>
                </a:solidFill>
                <a:effectLst/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Dễ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dàng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thay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đổi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màu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kích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thước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hiệu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ứng</a:t>
            </a: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 charset="0"/>
                <a:cs typeface="Saira" panose="00000500000000000000" charset="0"/>
              </a:rPr>
              <a:t>,…</a:t>
            </a:r>
            <a:endParaRPr lang="en-US" sz="4000" dirty="0">
              <a:latin typeface="Saira" panose="000005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yellow paint splotch"/>
          <p:cNvSpPr/>
          <p:nvPr/>
        </p:nvSpPr>
        <p:spPr>
          <a:xfrm rot="7391448">
            <a:off x="-1667042" y="78059"/>
            <a:ext cx="13678828" cy="10130882"/>
          </a:xfrm>
          <a:custGeom>
            <a:avLst/>
            <a:gdLst/>
            <a:ahLst/>
            <a:cxnLst/>
            <a:rect l="l" t="t" r="r" b="b"/>
            <a:pathLst>
              <a:path w="13678828" h="10130882">
                <a:moveTo>
                  <a:pt x="0" y="0"/>
                </a:moveTo>
                <a:lnTo>
                  <a:pt x="13678828" y="0"/>
                </a:lnTo>
                <a:lnTo>
                  <a:pt x="13678828" y="10130882"/>
                </a:lnTo>
                <a:lnTo>
                  <a:pt x="0" y="101308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5147" y="2187713"/>
            <a:ext cx="8554450" cy="1431787"/>
            <a:chOff x="0" y="0"/>
            <a:chExt cx="4394285" cy="2936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4285" cy="2936730"/>
            </a:xfrm>
            <a:custGeom>
              <a:avLst/>
              <a:gdLst/>
              <a:ahLst/>
              <a:cxnLst/>
              <a:rect l="l" t="t" r="r" b="b"/>
              <a:pathLst>
                <a:path w="4394285" h="2936730">
                  <a:moveTo>
                    <a:pt x="0" y="0"/>
                  </a:moveTo>
                  <a:lnTo>
                    <a:pt x="0" y="2936730"/>
                  </a:lnTo>
                  <a:lnTo>
                    <a:pt x="4394285" y="2936730"/>
                  </a:lnTo>
                  <a:lnTo>
                    <a:pt x="4394285" y="0"/>
                  </a:lnTo>
                  <a:lnTo>
                    <a:pt x="0" y="0"/>
                  </a:lnTo>
                  <a:close/>
                  <a:moveTo>
                    <a:pt x="4333325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4333325" y="59690"/>
                  </a:lnTo>
                  <a:lnTo>
                    <a:pt x="4333325" y="2875770"/>
                  </a:lnTo>
                  <a:close/>
                </a:path>
              </a:pathLst>
            </a:custGeom>
            <a:solidFill>
              <a:srgbClr val="FFFFFF"/>
            </a:solidFill>
            <a:ln w="76200">
              <a:solidFill>
                <a:schemeClr val="bg1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796504" y="2414271"/>
            <a:ext cx="687901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</a:pPr>
            <a:r>
              <a:rPr lang="en-US" sz="6000" dirty="0">
                <a:latin typeface="Saira Bold" panose="00000800000000000000" charset="0"/>
              </a:rPr>
              <a:t>Material Icons</a:t>
            </a:r>
            <a:endParaRPr lang="en-US" sz="5400" b="1" dirty="0">
              <a:solidFill>
                <a:srgbClr val="000000"/>
              </a:solidFill>
              <a:latin typeface="Saira Bold" panose="00000800000000000000" charset="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41" y="3846058"/>
            <a:ext cx="7191061" cy="4838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58400" y="361950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Saira" panose="00000500000000000000"/>
              </a:rPr>
              <a:t>Để</a:t>
            </a:r>
            <a:r>
              <a:rPr lang="en-US" sz="4000" dirty="0">
                <a:latin typeface="Saira" panose="00000500000000000000"/>
              </a:rPr>
              <a:t> </a:t>
            </a:r>
            <a:r>
              <a:rPr lang="en-US" sz="4000" dirty="0" err="1">
                <a:latin typeface="Saira" panose="00000500000000000000"/>
              </a:rPr>
              <a:t>sử</a:t>
            </a:r>
            <a:r>
              <a:rPr lang="en-US" sz="4000" dirty="0">
                <a:latin typeface="Saira" panose="00000500000000000000"/>
              </a:rPr>
              <a:t> </a:t>
            </a:r>
            <a:r>
              <a:rPr lang="en-US" sz="4000" dirty="0" err="1">
                <a:latin typeface="Saira" panose="00000500000000000000"/>
              </a:rPr>
              <a:t>dụng</a:t>
            </a:r>
            <a:r>
              <a:rPr lang="en-US" sz="4000" dirty="0">
                <a:latin typeface="Saira" panose="00000500000000000000"/>
              </a:rPr>
              <a:t> </a:t>
            </a:r>
            <a:r>
              <a:rPr lang="en-US" sz="4000" dirty="0" err="1">
                <a:latin typeface="Saira" panose="00000500000000000000"/>
              </a:rPr>
              <a:t>cần</a:t>
            </a:r>
            <a:r>
              <a:rPr lang="en-US" sz="4000" dirty="0">
                <a:latin typeface="Saira" panose="00000500000000000000"/>
              </a:rPr>
              <a:t> import package:</a:t>
            </a:r>
            <a:endParaRPr lang="en-US" sz="4000" dirty="0">
              <a:latin typeface="Saira" panose="00000500000000000000"/>
            </a:endParaRPr>
          </a:p>
          <a:p>
            <a:endParaRPr lang="en-US" sz="4000" dirty="0">
              <a:latin typeface="Saira" panose="00000500000000000000"/>
            </a:endParaRPr>
          </a:p>
          <a:p>
            <a:endParaRPr lang="en-US" sz="4000" dirty="0">
              <a:latin typeface="Saira" panose="0000050000000000000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889" y="4353263"/>
            <a:ext cx="7415725" cy="10540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yellow paint splotch"/>
          <p:cNvSpPr/>
          <p:nvPr/>
        </p:nvSpPr>
        <p:spPr>
          <a:xfrm rot="7391448">
            <a:off x="-1667042" y="78059"/>
            <a:ext cx="13678828" cy="10130882"/>
          </a:xfrm>
          <a:custGeom>
            <a:avLst/>
            <a:gdLst/>
            <a:ahLst/>
            <a:cxnLst/>
            <a:rect l="l" t="t" r="r" b="b"/>
            <a:pathLst>
              <a:path w="13678828" h="10130882">
                <a:moveTo>
                  <a:pt x="0" y="0"/>
                </a:moveTo>
                <a:lnTo>
                  <a:pt x="13678828" y="0"/>
                </a:lnTo>
                <a:lnTo>
                  <a:pt x="13678828" y="10130882"/>
                </a:lnTo>
                <a:lnTo>
                  <a:pt x="0" y="101308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5147" y="2187713"/>
            <a:ext cx="8554450" cy="1431787"/>
            <a:chOff x="0" y="0"/>
            <a:chExt cx="4394285" cy="2936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4285" cy="2936730"/>
            </a:xfrm>
            <a:custGeom>
              <a:avLst/>
              <a:gdLst/>
              <a:ahLst/>
              <a:cxnLst/>
              <a:rect l="l" t="t" r="r" b="b"/>
              <a:pathLst>
                <a:path w="4394285" h="2936730">
                  <a:moveTo>
                    <a:pt x="0" y="0"/>
                  </a:moveTo>
                  <a:lnTo>
                    <a:pt x="0" y="2936730"/>
                  </a:lnTo>
                  <a:lnTo>
                    <a:pt x="4394285" y="2936730"/>
                  </a:lnTo>
                  <a:lnTo>
                    <a:pt x="4394285" y="0"/>
                  </a:lnTo>
                  <a:lnTo>
                    <a:pt x="0" y="0"/>
                  </a:lnTo>
                  <a:close/>
                  <a:moveTo>
                    <a:pt x="4333325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4333325" y="59690"/>
                  </a:lnTo>
                  <a:lnTo>
                    <a:pt x="4333325" y="2875770"/>
                  </a:lnTo>
                  <a:close/>
                </a:path>
              </a:pathLst>
            </a:custGeom>
            <a:solidFill>
              <a:srgbClr val="FFFFFF"/>
            </a:solidFill>
            <a:ln w="76200">
              <a:solidFill>
                <a:schemeClr val="bg1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796504" y="2414271"/>
            <a:ext cx="687901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</a:pPr>
            <a:r>
              <a:rPr lang="en-US" sz="6000" dirty="0">
                <a:latin typeface="Saira Bold" panose="00000800000000000000" charset="0"/>
              </a:rPr>
              <a:t>Cupertino Icons</a:t>
            </a:r>
            <a:endParaRPr lang="en-US" sz="5400" b="1" dirty="0">
              <a:solidFill>
                <a:srgbClr val="000000"/>
              </a:solidFill>
              <a:latin typeface="Saira Bold" panose="00000800000000000000" charset="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08" y="3809856"/>
            <a:ext cx="7168527" cy="4838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888" y="4353263"/>
            <a:ext cx="7415725" cy="10540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58400" y="361950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Saira" panose="00000500000000000000"/>
              </a:rPr>
              <a:t>Để</a:t>
            </a:r>
            <a:r>
              <a:rPr lang="en-US" sz="4000" dirty="0">
                <a:latin typeface="Saira" panose="00000500000000000000"/>
              </a:rPr>
              <a:t> </a:t>
            </a:r>
            <a:r>
              <a:rPr lang="en-US" sz="4000" dirty="0" err="1">
                <a:latin typeface="Saira" panose="00000500000000000000"/>
              </a:rPr>
              <a:t>sử</a:t>
            </a:r>
            <a:r>
              <a:rPr lang="en-US" sz="4000" dirty="0">
                <a:latin typeface="Saira" panose="00000500000000000000"/>
              </a:rPr>
              <a:t> </a:t>
            </a:r>
            <a:r>
              <a:rPr lang="en-US" sz="4000" dirty="0" err="1">
                <a:latin typeface="Saira" panose="00000500000000000000"/>
              </a:rPr>
              <a:t>dụng</a:t>
            </a:r>
            <a:r>
              <a:rPr lang="en-US" sz="4000" dirty="0">
                <a:latin typeface="Saira" panose="00000500000000000000"/>
              </a:rPr>
              <a:t> </a:t>
            </a:r>
            <a:r>
              <a:rPr lang="en-US" sz="4000" dirty="0" err="1">
                <a:latin typeface="Saira" panose="00000500000000000000"/>
              </a:rPr>
              <a:t>cần</a:t>
            </a:r>
            <a:r>
              <a:rPr lang="en-US" sz="4000" dirty="0">
                <a:latin typeface="Saira" panose="00000500000000000000"/>
              </a:rPr>
              <a:t> import package:</a:t>
            </a:r>
            <a:endParaRPr lang="en-US" sz="4000" dirty="0">
              <a:latin typeface="Saira" panose="00000500000000000000"/>
            </a:endParaRPr>
          </a:p>
          <a:p>
            <a:endParaRPr lang="en-US" sz="4000" dirty="0">
              <a:latin typeface="Saira" panose="00000500000000000000"/>
            </a:endParaRPr>
          </a:p>
          <a:p>
            <a:endParaRPr lang="en-US" sz="4000" dirty="0">
              <a:latin typeface="Saira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yellow paint splotch"/>
          <p:cNvSpPr/>
          <p:nvPr/>
        </p:nvSpPr>
        <p:spPr>
          <a:xfrm rot="7391448">
            <a:off x="-1667042" y="78059"/>
            <a:ext cx="13678828" cy="10130882"/>
          </a:xfrm>
          <a:custGeom>
            <a:avLst/>
            <a:gdLst/>
            <a:ahLst/>
            <a:cxnLst/>
            <a:rect l="l" t="t" r="r" b="b"/>
            <a:pathLst>
              <a:path w="13678828" h="10130882">
                <a:moveTo>
                  <a:pt x="0" y="0"/>
                </a:moveTo>
                <a:lnTo>
                  <a:pt x="13678828" y="0"/>
                </a:lnTo>
                <a:lnTo>
                  <a:pt x="13678828" y="10130882"/>
                </a:lnTo>
                <a:lnTo>
                  <a:pt x="0" y="101308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38438" y="3211555"/>
            <a:ext cx="7182053" cy="3447009"/>
            <a:chOff x="0" y="0"/>
            <a:chExt cx="4394285" cy="2936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4285" cy="2936730"/>
            </a:xfrm>
            <a:custGeom>
              <a:avLst/>
              <a:gdLst/>
              <a:ahLst/>
              <a:cxnLst/>
              <a:rect l="l" t="t" r="r" b="b"/>
              <a:pathLst>
                <a:path w="4394285" h="2936730">
                  <a:moveTo>
                    <a:pt x="0" y="0"/>
                  </a:moveTo>
                  <a:lnTo>
                    <a:pt x="0" y="2936730"/>
                  </a:lnTo>
                  <a:lnTo>
                    <a:pt x="4394285" y="2936730"/>
                  </a:lnTo>
                  <a:lnTo>
                    <a:pt x="4394285" y="0"/>
                  </a:lnTo>
                  <a:lnTo>
                    <a:pt x="0" y="0"/>
                  </a:lnTo>
                  <a:close/>
                  <a:moveTo>
                    <a:pt x="4333325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4333325" y="59690"/>
                  </a:lnTo>
                  <a:lnTo>
                    <a:pt x="4333325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89957" y="4581538"/>
            <a:ext cx="6879014" cy="98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</a:pPr>
            <a:r>
              <a:rPr lang="en-US" sz="7200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MỤC TIÊU </a:t>
            </a:r>
            <a:endParaRPr lang="en-US" sz="7200" b="1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442328" y="2313229"/>
            <a:ext cx="6639194" cy="856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vi-VN" sz="3600" dirty="0">
                <a:latin typeface="Saira" panose="00000500000000000000"/>
              </a:rPr>
              <a:t>Nắm được các cách hiển thị hình ảnh &amp; icon trong Flutter</a:t>
            </a:r>
            <a:endParaRPr lang="en-US" sz="3600" dirty="0">
              <a:solidFill>
                <a:srgbClr val="000000"/>
              </a:solidFill>
              <a:latin typeface="Saira" panose="0000050000000000000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68000" y="2302970"/>
            <a:ext cx="473136" cy="40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4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⚫</a:t>
            </a:r>
            <a:endParaRPr lang="en-US" sz="2400" dirty="0">
              <a:solidFill>
                <a:srgbClr val="000000"/>
              </a:solidFill>
              <a:latin typeface="Saira" panose="0000050000000000000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68000" y="3696202"/>
            <a:ext cx="473136" cy="40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4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⚫</a:t>
            </a:r>
            <a:endParaRPr lang="en-US" sz="2400" dirty="0">
              <a:solidFill>
                <a:srgbClr val="000000"/>
              </a:solidFill>
              <a:latin typeface="Saira" panose="0000050000000000000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68000" y="5194777"/>
            <a:ext cx="473136" cy="40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4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⚫</a:t>
            </a:r>
            <a:endParaRPr lang="en-US" sz="2400" dirty="0">
              <a:solidFill>
                <a:srgbClr val="000000"/>
              </a:solidFill>
              <a:latin typeface="Saira" panose="0000050000000000000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8000" y="6658564"/>
            <a:ext cx="473136" cy="40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400" dirty="0">
                <a:solidFill>
                  <a:srgbClr val="000000"/>
                </a:solidFill>
                <a:latin typeface="Saira" panose="00000500000000000000"/>
                <a:ea typeface="Saira" panose="00000500000000000000"/>
                <a:cs typeface="Saira" panose="00000500000000000000"/>
                <a:sym typeface="Saira" panose="00000500000000000000"/>
              </a:rPr>
              <a:t>⚫</a:t>
            </a:r>
            <a:endParaRPr lang="en-US" sz="2400" dirty="0">
              <a:solidFill>
                <a:srgbClr val="000000"/>
              </a:solidFill>
              <a:latin typeface="Saira" panose="0000050000000000000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42328" y="5194776"/>
            <a:ext cx="6540871" cy="856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3600" dirty="0" err="1">
                <a:latin typeface="Saira" panose="00000500000000000000"/>
              </a:rPr>
              <a:t>Biết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xử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lý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trạng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thái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tải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và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lỗi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ảnh</a:t>
            </a:r>
            <a:endParaRPr lang="en-US" sz="3600" dirty="0">
              <a:solidFill>
                <a:srgbClr val="000000"/>
              </a:solidFill>
              <a:latin typeface="Saira" panose="0000050000000000000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420206" y="3729394"/>
            <a:ext cx="6639194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3600" dirty="0" err="1">
                <a:latin typeface="Saira" panose="00000500000000000000"/>
              </a:rPr>
              <a:t>Biết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cách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cấu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hình</a:t>
            </a:r>
            <a:r>
              <a:rPr lang="en-US" sz="3600" dirty="0">
                <a:latin typeface="Saira" panose="00000500000000000000"/>
              </a:rPr>
              <a:t> assets </a:t>
            </a:r>
            <a:r>
              <a:rPr lang="en-US" sz="3600" dirty="0" err="1">
                <a:latin typeface="Saira" panose="00000500000000000000"/>
              </a:rPr>
              <a:t>đúng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chuẩn</a:t>
            </a:r>
            <a:endParaRPr lang="en-US" sz="3600" dirty="0">
              <a:solidFill>
                <a:srgbClr val="000000"/>
              </a:solidFill>
              <a:latin typeface="Saira" panose="0000050000000000000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20205" y="6660159"/>
            <a:ext cx="6639193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3600" dirty="0" err="1">
                <a:latin typeface="Saira" panose="00000500000000000000"/>
              </a:rPr>
              <a:t>Phân</a:t>
            </a:r>
            <a:r>
              <a:rPr lang="en-US" sz="3600" dirty="0">
                <a:latin typeface="Saira" panose="00000500000000000000"/>
              </a:rPr>
              <a:t> </a:t>
            </a:r>
            <a:r>
              <a:rPr lang="en-US" sz="3600" dirty="0" err="1">
                <a:latin typeface="Saira" panose="00000500000000000000"/>
              </a:rPr>
              <a:t>biệt</a:t>
            </a:r>
            <a:r>
              <a:rPr lang="en-US" sz="3600" dirty="0">
                <a:latin typeface="Saira" panose="00000500000000000000"/>
              </a:rPr>
              <a:t> Material vs Cupertino Icons</a:t>
            </a:r>
            <a:endParaRPr lang="en-US" sz="3600" dirty="0">
              <a:solidFill>
                <a:srgbClr val="000000"/>
              </a:solidFill>
              <a:latin typeface="Saira" panose="0000050000000000000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yellow paint splotch"/>
          <p:cNvSpPr/>
          <p:nvPr/>
        </p:nvSpPr>
        <p:spPr>
          <a:xfrm rot="-395369">
            <a:off x="-1062685" y="-2918350"/>
            <a:ext cx="19243011" cy="14251855"/>
          </a:xfrm>
          <a:custGeom>
            <a:avLst/>
            <a:gdLst/>
            <a:ahLst/>
            <a:cxnLst/>
            <a:rect l="l" t="t" r="r" b="b"/>
            <a:pathLst>
              <a:path w="19243011" h="14251855">
                <a:moveTo>
                  <a:pt x="0" y="0"/>
                </a:moveTo>
                <a:lnTo>
                  <a:pt x="19243011" y="0"/>
                </a:lnTo>
                <a:lnTo>
                  <a:pt x="19243011" y="14251855"/>
                </a:lnTo>
                <a:lnTo>
                  <a:pt x="0" y="142518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959964" y="2285002"/>
            <a:ext cx="14368071" cy="5716996"/>
            <a:chOff x="0" y="0"/>
            <a:chExt cx="7380650" cy="2936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80650" cy="2936730"/>
            </a:xfrm>
            <a:custGeom>
              <a:avLst/>
              <a:gdLst/>
              <a:ahLst/>
              <a:cxnLst/>
              <a:rect l="l" t="t" r="r" b="b"/>
              <a:pathLst>
                <a:path w="7380650" h="2936730">
                  <a:moveTo>
                    <a:pt x="0" y="0"/>
                  </a:moveTo>
                  <a:lnTo>
                    <a:pt x="0" y="2936730"/>
                  </a:lnTo>
                  <a:lnTo>
                    <a:pt x="7380650" y="2936730"/>
                  </a:lnTo>
                  <a:lnTo>
                    <a:pt x="7380650" y="0"/>
                  </a:lnTo>
                  <a:lnTo>
                    <a:pt x="0" y="0"/>
                  </a:lnTo>
                  <a:close/>
                  <a:moveTo>
                    <a:pt x="7319690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7319690" y="59690"/>
                  </a:lnTo>
                  <a:lnTo>
                    <a:pt x="7319690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4"/>
          <p:cNvSpPr txBox="1"/>
          <p:nvPr/>
        </p:nvSpPr>
        <p:spPr>
          <a:xfrm>
            <a:off x="5257800" y="4215137"/>
            <a:ext cx="1203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aira Bold" panose="00000800000000000000" charset="0"/>
              </a:rPr>
              <a:t>DEMO TIME!!!</a:t>
            </a:r>
            <a:endParaRPr lang="en-US" sz="9600" dirty="0">
              <a:latin typeface="Saira Bold" panose="0000080000000000000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2116" y="2182693"/>
            <a:ext cx="7261733" cy="5716996"/>
            <a:chOff x="0" y="0"/>
            <a:chExt cx="3730237" cy="2936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 descr="a red paint splotch"/>
          <p:cNvSpPr/>
          <p:nvPr/>
        </p:nvSpPr>
        <p:spPr>
          <a:xfrm rot="-86879">
            <a:off x="-51449" y="3400718"/>
            <a:ext cx="9149632" cy="2493275"/>
          </a:xfrm>
          <a:custGeom>
            <a:avLst/>
            <a:gdLst/>
            <a:ahLst/>
            <a:cxnLst/>
            <a:rect l="l" t="t" r="r" b="b"/>
            <a:pathLst>
              <a:path w="9149632" h="2493275">
                <a:moveTo>
                  <a:pt x="0" y="0"/>
                </a:moveTo>
                <a:lnTo>
                  <a:pt x="9149632" y="0"/>
                </a:lnTo>
                <a:lnTo>
                  <a:pt x="9149632" y="2493274"/>
                </a:lnTo>
                <a:lnTo>
                  <a:pt x="0" y="24932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4466" y="3757663"/>
            <a:ext cx="675703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200" b="1" dirty="0" err="1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Nội</a:t>
            </a:r>
            <a:r>
              <a:rPr lang="en-US" sz="7200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 dung</a:t>
            </a:r>
            <a:endParaRPr lang="en-US" sz="7200" b="1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61484" y="1385873"/>
            <a:ext cx="70866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latin typeface="Saira" panose="00000500000000000000" charset="0"/>
              </a:rPr>
              <a:t>NetworkImage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AssetImage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61483" y="3046171"/>
            <a:ext cx="7261733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latin typeface="Saira" panose="00000500000000000000" charset="0"/>
              </a:rPr>
              <a:t>Cấu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hình</a:t>
            </a:r>
            <a:r>
              <a:rPr lang="en-US" sz="4000" dirty="0">
                <a:latin typeface="Saira" panose="00000500000000000000" charset="0"/>
              </a:rPr>
              <a:t> assets </a:t>
            </a:r>
            <a:r>
              <a:rPr lang="en-US" sz="4000" dirty="0" err="1">
                <a:latin typeface="Saira" panose="00000500000000000000" charset="0"/>
              </a:rPr>
              <a:t>trong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pubspec.yaml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61484" y="4820679"/>
            <a:ext cx="8097916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Image properties (width, height, fit, alignment)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73774" y="6586785"/>
            <a:ext cx="726173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Error handling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endParaRPr lang="en-US" sz="4000" dirty="0">
              <a:latin typeface="Saira" panose="000005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Loading states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59778" y="1485900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1.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59778" y="315517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2.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59778" y="4929683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3.</a:t>
            </a:r>
            <a:endParaRPr lang="en-US" sz="400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59778" y="6695789"/>
            <a:ext cx="473136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4.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9209750" y="846189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5.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9973774" y="8352891"/>
            <a:ext cx="724944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Material Icons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endParaRPr lang="en-US" sz="4000" dirty="0">
              <a:latin typeface="Saira" panose="000005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Cupertino Icons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2116" y="2182693"/>
            <a:ext cx="7261733" cy="5716996"/>
            <a:chOff x="0" y="0"/>
            <a:chExt cx="3730237" cy="2936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 descr="a red paint splotch"/>
          <p:cNvSpPr/>
          <p:nvPr/>
        </p:nvSpPr>
        <p:spPr>
          <a:xfrm rot="-86879">
            <a:off x="-51449" y="3400718"/>
            <a:ext cx="9149632" cy="2493275"/>
          </a:xfrm>
          <a:custGeom>
            <a:avLst/>
            <a:gdLst/>
            <a:ahLst/>
            <a:cxnLst/>
            <a:rect l="l" t="t" r="r" b="b"/>
            <a:pathLst>
              <a:path w="9149632" h="2493275">
                <a:moveTo>
                  <a:pt x="0" y="0"/>
                </a:moveTo>
                <a:lnTo>
                  <a:pt x="9149632" y="0"/>
                </a:lnTo>
                <a:lnTo>
                  <a:pt x="9149632" y="2493274"/>
                </a:lnTo>
                <a:lnTo>
                  <a:pt x="0" y="24932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4466" y="3757663"/>
            <a:ext cx="675703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200" b="1" dirty="0" err="1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Nội</a:t>
            </a:r>
            <a:r>
              <a:rPr lang="en-US" sz="7200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 dung</a:t>
            </a:r>
            <a:endParaRPr lang="en-US" sz="7200" b="1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61484" y="1385873"/>
            <a:ext cx="8097916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FF0000"/>
                </a:solidFill>
                <a:latin typeface="Saira Bold" panose="00000800000000000000" charset="0"/>
              </a:rPr>
              <a:t>NetworkImage</a:t>
            </a: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Saira Bold" panose="00000800000000000000" charset="0"/>
              </a:rPr>
              <a:t>và</a:t>
            </a: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Saira Bold" panose="00000800000000000000" charset="0"/>
              </a:rPr>
              <a:t>AssetImage</a:t>
            </a:r>
            <a:endParaRPr lang="en-US" sz="4000" dirty="0">
              <a:solidFill>
                <a:srgbClr val="FF0000"/>
              </a:solidFill>
              <a:latin typeface="Saira Bold" panose="000008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61483" y="3046171"/>
            <a:ext cx="7261733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latin typeface="Saira" panose="00000500000000000000" charset="0"/>
              </a:rPr>
              <a:t>Cấu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hình</a:t>
            </a:r>
            <a:r>
              <a:rPr lang="en-US" sz="4000" dirty="0">
                <a:latin typeface="Saira" panose="00000500000000000000" charset="0"/>
              </a:rPr>
              <a:t> assets </a:t>
            </a:r>
            <a:r>
              <a:rPr lang="en-US" sz="4000" dirty="0" err="1">
                <a:latin typeface="Saira" panose="00000500000000000000" charset="0"/>
              </a:rPr>
              <a:t>trong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pubspec.yaml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61484" y="4820679"/>
            <a:ext cx="8097916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Image properties (width, height, fit, alignment)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73774" y="6586785"/>
            <a:ext cx="726173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Error handling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endParaRPr lang="en-US" sz="4000" dirty="0">
              <a:latin typeface="Saira" panose="000005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Loading states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59778" y="1485900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1.</a:t>
            </a:r>
            <a:endParaRPr lang="en-US" sz="4000" dirty="0">
              <a:solidFill>
                <a:srgbClr val="FF0000"/>
              </a:solidFill>
              <a:latin typeface="Saira Bold" panose="000008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59778" y="315517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2.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59778" y="4929683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3.</a:t>
            </a:r>
            <a:endParaRPr lang="en-US" sz="400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59778" y="6695789"/>
            <a:ext cx="473136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4.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9209750" y="846189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5.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9973774" y="8352891"/>
            <a:ext cx="724944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Material Icons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endParaRPr lang="en-US" sz="4000" dirty="0">
              <a:latin typeface="Saira" panose="000005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Cupertino Icons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blue paint splotch"/>
          <p:cNvSpPr/>
          <p:nvPr/>
        </p:nvSpPr>
        <p:spPr>
          <a:xfrm rot="1570212">
            <a:off x="9824074" y="-1398908"/>
            <a:ext cx="10950410" cy="6761878"/>
          </a:xfrm>
          <a:custGeom>
            <a:avLst/>
            <a:gdLst/>
            <a:ahLst/>
            <a:cxnLst/>
            <a:rect l="l" t="t" r="r" b="b"/>
            <a:pathLst>
              <a:path w="10950410" h="6761878">
                <a:moveTo>
                  <a:pt x="0" y="0"/>
                </a:moveTo>
                <a:lnTo>
                  <a:pt x="10950410" y="0"/>
                </a:lnTo>
                <a:lnTo>
                  <a:pt x="10950410" y="6761878"/>
                </a:lnTo>
                <a:lnTo>
                  <a:pt x="0" y="67618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7865" y="1028700"/>
            <a:ext cx="16230600" cy="8229600"/>
            <a:chOff x="0" y="0"/>
            <a:chExt cx="8337402" cy="42274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7402" cy="4227415"/>
            </a:xfrm>
            <a:custGeom>
              <a:avLst/>
              <a:gdLst/>
              <a:ahLst/>
              <a:cxnLst/>
              <a:rect l="l" t="t" r="r" b="b"/>
              <a:pathLst>
                <a:path w="8337402" h="4227415">
                  <a:moveTo>
                    <a:pt x="0" y="0"/>
                  </a:moveTo>
                  <a:lnTo>
                    <a:pt x="0" y="4227415"/>
                  </a:lnTo>
                  <a:lnTo>
                    <a:pt x="8337402" y="4227415"/>
                  </a:lnTo>
                  <a:lnTo>
                    <a:pt x="8337402" y="0"/>
                  </a:lnTo>
                  <a:lnTo>
                    <a:pt x="0" y="0"/>
                  </a:lnTo>
                  <a:close/>
                  <a:moveTo>
                    <a:pt x="8276441" y="4166455"/>
                  </a:moveTo>
                  <a:lnTo>
                    <a:pt x="59690" y="4166455"/>
                  </a:lnTo>
                  <a:lnTo>
                    <a:pt x="59690" y="59690"/>
                  </a:lnTo>
                  <a:lnTo>
                    <a:pt x="8276441" y="59690"/>
                  </a:lnTo>
                  <a:lnTo>
                    <a:pt x="8276441" y="416645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8" name="TextBox 27"/>
          <p:cNvSpPr txBox="1"/>
          <p:nvPr/>
        </p:nvSpPr>
        <p:spPr>
          <a:xfrm>
            <a:off x="4948743" y="1291767"/>
            <a:ext cx="8390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latin typeface="Saira Bold" panose="00000800000000000000" charset="0"/>
              </a:rPr>
              <a:t>Hiển</a:t>
            </a:r>
            <a:r>
              <a:rPr lang="en-US" sz="5400" dirty="0">
                <a:latin typeface="Saira Bold" panose="00000800000000000000" charset="0"/>
              </a:rPr>
              <a:t> </a:t>
            </a:r>
            <a:r>
              <a:rPr lang="en-US" sz="5400" dirty="0" err="1">
                <a:latin typeface="Saira Bold" panose="00000800000000000000" charset="0"/>
              </a:rPr>
              <a:t>thị</a:t>
            </a:r>
            <a:r>
              <a:rPr lang="en-US" sz="5400" dirty="0">
                <a:latin typeface="Saira Bold" panose="00000800000000000000" charset="0"/>
              </a:rPr>
              <a:t> </a:t>
            </a:r>
            <a:r>
              <a:rPr lang="en-US" sz="5400" dirty="0" err="1">
                <a:latin typeface="Saira Bold" panose="00000800000000000000" charset="0"/>
              </a:rPr>
              <a:t>ảnh</a:t>
            </a:r>
            <a:r>
              <a:rPr lang="en-US" sz="5400" dirty="0">
                <a:latin typeface="Saira Bold" panose="00000800000000000000" charset="0"/>
              </a:rPr>
              <a:t> </a:t>
            </a:r>
            <a:r>
              <a:rPr lang="en-US" sz="5400" dirty="0" err="1">
                <a:latin typeface="Saira Bold" panose="00000800000000000000" charset="0"/>
              </a:rPr>
              <a:t>trong</a:t>
            </a:r>
            <a:r>
              <a:rPr lang="en-US" sz="5400" dirty="0">
                <a:latin typeface="Saira Bold" panose="00000800000000000000" charset="0"/>
              </a:rPr>
              <a:t> Flutter</a:t>
            </a:r>
            <a:endParaRPr lang="en-US" sz="5400" dirty="0">
              <a:latin typeface="Saira Bold" panose="0000080000000000000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28800" y="3238500"/>
            <a:ext cx="487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Saira" panose="00000500000000000000"/>
              </a:rPr>
              <a:t>Ảnh</a:t>
            </a:r>
            <a:r>
              <a:rPr lang="en-US" sz="4000" b="1" dirty="0">
                <a:latin typeface="Saira" panose="00000500000000000000"/>
              </a:rPr>
              <a:t> </a:t>
            </a:r>
            <a:r>
              <a:rPr lang="en-US" sz="4000" b="1" dirty="0" err="1">
                <a:latin typeface="Saira" panose="00000500000000000000"/>
              </a:rPr>
              <a:t>cục</a:t>
            </a:r>
            <a:r>
              <a:rPr lang="en-US" sz="4000" b="1" dirty="0">
                <a:latin typeface="Saira" panose="00000500000000000000"/>
              </a:rPr>
              <a:t> </a:t>
            </a:r>
            <a:r>
              <a:rPr lang="en-US" sz="4000" b="1" dirty="0" err="1">
                <a:latin typeface="Saira" panose="00000500000000000000"/>
              </a:rPr>
              <a:t>bộ</a:t>
            </a:r>
            <a:endParaRPr lang="en-US" sz="4000" b="1" dirty="0">
              <a:latin typeface="Saira" panose="00000500000000000000"/>
            </a:endParaRPr>
          </a:p>
          <a:p>
            <a:pPr algn="ctr"/>
            <a:r>
              <a:rPr lang="en-US" sz="4000" b="1" dirty="0" err="1">
                <a:latin typeface="Saira" panose="00000500000000000000"/>
              </a:rPr>
              <a:t>Image.asset</a:t>
            </a:r>
            <a:endParaRPr lang="en-US" sz="4000" b="1" dirty="0">
              <a:latin typeface="Saira" panose="0000050000000000000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439400" y="3238500"/>
            <a:ext cx="525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Saira" panose="00000500000000000000"/>
              </a:rPr>
              <a:t>Ảnh</a:t>
            </a:r>
            <a:r>
              <a:rPr lang="en-US" sz="4000" b="1" dirty="0">
                <a:latin typeface="Saira" panose="00000500000000000000"/>
              </a:rPr>
              <a:t> </a:t>
            </a:r>
            <a:r>
              <a:rPr lang="en-US" sz="4000" b="1" dirty="0" err="1">
                <a:latin typeface="Saira" panose="00000500000000000000"/>
              </a:rPr>
              <a:t>từ</a:t>
            </a:r>
            <a:r>
              <a:rPr lang="en-US" sz="4000" b="1" dirty="0">
                <a:latin typeface="Saira" panose="00000500000000000000"/>
              </a:rPr>
              <a:t> URL</a:t>
            </a:r>
            <a:endParaRPr lang="en-US" sz="4000" b="1" dirty="0">
              <a:latin typeface="Saira" panose="00000500000000000000"/>
            </a:endParaRPr>
          </a:p>
          <a:p>
            <a:pPr algn="ctr"/>
            <a:r>
              <a:rPr lang="en-US" sz="4000" b="1" dirty="0" err="1">
                <a:latin typeface="Saira" panose="00000500000000000000"/>
              </a:rPr>
              <a:t>Image.network</a:t>
            </a:r>
            <a:endParaRPr lang="en-US" sz="4000" b="1" dirty="0">
              <a:latin typeface="Saira" panose="0000050000000000000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29" y="4880747"/>
            <a:ext cx="7470196" cy="13324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189" y="4904099"/>
            <a:ext cx="8156135" cy="133243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828800" y="6819900"/>
            <a:ext cx="571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aira" panose="00000500000000000000"/>
              </a:rPr>
              <a:t>=&gt; </a:t>
            </a:r>
            <a:r>
              <a:rPr lang="en-US" sz="3200" b="1" dirty="0" err="1">
                <a:latin typeface="Saira" panose="00000500000000000000"/>
              </a:rPr>
              <a:t>Phù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hợp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cho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ảnh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tĩnh</a:t>
            </a:r>
            <a:r>
              <a:rPr lang="en-US" sz="3200" b="1" dirty="0">
                <a:latin typeface="Saira" panose="00000500000000000000"/>
              </a:rPr>
              <a:t>, logo hay UI </a:t>
            </a:r>
            <a:r>
              <a:rPr lang="en-US" sz="3200" b="1" dirty="0" err="1">
                <a:latin typeface="Saira" panose="00000500000000000000"/>
              </a:rPr>
              <a:t>cố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định</a:t>
            </a:r>
            <a:endParaRPr lang="en-US" sz="3200" b="1" dirty="0">
              <a:latin typeface="Saira" panose="0000050000000000000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210800" y="6819900"/>
            <a:ext cx="571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aira" panose="00000500000000000000"/>
              </a:rPr>
              <a:t>=&gt; </a:t>
            </a:r>
            <a:r>
              <a:rPr lang="en-US" sz="3200" b="1" dirty="0" err="1">
                <a:latin typeface="Saira" panose="00000500000000000000"/>
              </a:rPr>
              <a:t>Phù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hợp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cho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ảnh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thay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đổi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thường</a:t>
            </a:r>
            <a:r>
              <a:rPr lang="en-US" sz="3200" b="1" dirty="0">
                <a:latin typeface="Saira" panose="00000500000000000000"/>
              </a:rPr>
              <a:t> </a:t>
            </a:r>
            <a:r>
              <a:rPr lang="en-US" sz="3200" b="1" dirty="0" err="1">
                <a:latin typeface="Saira" panose="00000500000000000000"/>
              </a:rPr>
              <a:t>xuyên</a:t>
            </a:r>
            <a:endParaRPr lang="en-US" sz="3200" b="1" dirty="0">
              <a:latin typeface="Saira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blue paint splotch"/>
          <p:cNvSpPr/>
          <p:nvPr/>
        </p:nvSpPr>
        <p:spPr>
          <a:xfrm rot="1570212">
            <a:off x="10685966" y="-2428439"/>
            <a:ext cx="10950410" cy="6761878"/>
          </a:xfrm>
          <a:custGeom>
            <a:avLst/>
            <a:gdLst/>
            <a:ahLst/>
            <a:cxnLst/>
            <a:rect l="l" t="t" r="r" b="b"/>
            <a:pathLst>
              <a:path w="10950410" h="6761878">
                <a:moveTo>
                  <a:pt x="0" y="0"/>
                </a:moveTo>
                <a:lnTo>
                  <a:pt x="10950410" y="0"/>
                </a:lnTo>
                <a:lnTo>
                  <a:pt x="10950410" y="6761878"/>
                </a:lnTo>
                <a:lnTo>
                  <a:pt x="0" y="67618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6300" y="952500"/>
            <a:ext cx="16230600" cy="8229600"/>
            <a:chOff x="0" y="0"/>
            <a:chExt cx="8337402" cy="42274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7402" cy="4227415"/>
            </a:xfrm>
            <a:custGeom>
              <a:avLst/>
              <a:gdLst/>
              <a:ahLst/>
              <a:cxnLst/>
              <a:rect l="l" t="t" r="r" b="b"/>
              <a:pathLst>
                <a:path w="8337402" h="4227415">
                  <a:moveTo>
                    <a:pt x="0" y="0"/>
                  </a:moveTo>
                  <a:lnTo>
                    <a:pt x="0" y="4227415"/>
                  </a:lnTo>
                  <a:lnTo>
                    <a:pt x="8337402" y="4227415"/>
                  </a:lnTo>
                  <a:lnTo>
                    <a:pt x="8337402" y="0"/>
                  </a:lnTo>
                  <a:lnTo>
                    <a:pt x="0" y="0"/>
                  </a:lnTo>
                  <a:close/>
                  <a:moveTo>
                    <a:pt x="8276441" y="4166455"/>
                  </a:moveTo>
                  <a:lnTo>
                    <a:pt x="59690" y="4166455"/>
                  </a:lnTo>
                  <a:lnTo>
                    <a:pt x="59690" y="59690"/>
                  </a:lnTo>
                  <a:lnTo>
                    <a:pt x="8276441" y="59690"/>
                  </a:lnTo>
                  <a:lnTo>
                    <a:pt x="8276441" y="416645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28" name="Table 28"/>
          <p:cNvGraphicFramePr>
            <a:graphicFrameLocks noGrp="1"/>
          </p:cNvGraphicFramePr>
          <p:nvPr/>
        </p:nvGraphicFramePr>
        <p:xfrm>
          <a:off x="1181100" y="2095500"/>
          <a:ext cx="15925801" cy="754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7479"/>
                <a:gridCol w="6989921"/>
                <a:gridCol w="6248401"/>
              </a:tblGrid>
              <a:tr h="919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3600" b="1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600" b="1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Image.asset</a:t>
                      </a:r>
                      <a:endParaRPr lang="en-US" sz="3600" b="1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3600" b="1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Image.network</a:t>
                      </a:r>
                      <a:endParaRPr lang="en-US" sz="3600" b="1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</a:tr>
              <a:tr h="154095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Nguồn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Trong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thư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mục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dự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án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(local)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Qua Internet</a:t>
                      </a:r>
                      <a:b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</a:b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(URL)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</a:tr>
              <a:tr h="159199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Cấu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hình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Cần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khai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báo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trong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file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pubspec.yaml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Không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cần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</a:tr>
              <a:tr h="178362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Tốc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độ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Nhanh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,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không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phụ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thuộc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mạng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Phụ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thuộc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đường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truyền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</a:tr>
              <a:tr h="17076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Trạng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thái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tải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Không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cần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Cần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xử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lý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Loading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và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Saira" panose="00000500000000000000"/>
                        </a:rPr>
                        <a:t> Error</a:t>
                      </a:r>
                      <a:endParaRPr lang="en-US" sz="3600" dirty="0">
                        <a:solidFill>
                          <a:schemeClr val="tx1"/>
                        </a:solidFill>
                        <a:latin typeface="Saira" panose="0000050000000000000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590800" y="803787"/>
            <a:ext cx="8390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aira Bold" panose="00000800000000000000" charset="0"/>
              </a:rPr>
              <a:t>So </a:t>
            </a:r>
            <a:r>
              <a:rPr lang="en-US" sz="5400" dirty="0" err="1">
                <a:latin typeface="Saira Bold" panose="00000800000000000000" charset="0"/>
              </a:rPr>
              <a:t>sánh</a:t>
            </a:r>
            <a:endParaRPr lang="en-US" sz="5400" dirty="0">
              <a:latin typeface="Saira Bold" panose="0000080000000000000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2116" y="2182693"/>
            <a:ext cx="7261733" cy="5716996"/>
            <a:chOff x="0" y="0"/>
            <a:chExt cx="3730237" cy="2936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 descr="a red paint splotch"/>
          <p:cNvSpPr/>
          <p:nvPr/>
        </p:nvSpPr>
        <p:spPr>
          <a:xfrm rot="-86879">
            <a:off x="-51449" y="3400718"/>
            <a:ext cx="9149632" cy="2493275"/>
          </a:xfrm>
          <a:custGeom>
            <a:avLst/>
            <a:gdLst/>
            <a:ahLst/>
            <a:cxnLst/>
            <a:rect l="l" t="t" r="r" b="b"/>
            <a:pathLst>
              <a:path w="9149632" h="2493275">
                <a:moveTo>
                  <a:pt x="0" y="0"/>
                </a:moveTo>
                <a:lnTo>
                  <a:pt x="9149632" y="0"/>
                </a:lnTo>
                <a:lnTo>
                  <a:pt x="9149632" y="2493274"/>
                </a:lnTo>
                <a:lnTo>
                  <a:pt x="0" y="24932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4466" y="3757663"/>
            <a:ext cx="675703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200" b="1" dirty="0" err="1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Nội</a:t>
            </a:r>
            <a:r>
              <a:rPr lang="en-US" sz="7200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 dung</a:t>
            </a:r>
            <a:endParaRPr lang="en-US" sz="7200" b="1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61484" y="1385873"/>
            <a:ext cx="70866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latin typeface="Saira" panose="00000500000000000000" charset="0"/>
              </a:rPr>
              <a:t>NetworkImage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AssetImage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61483" y="3046171"/>
            <a:ext cx="7261733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FF0000"/>
                </a:solidFill>
                <a:latin typeface="Saira Bold" panose="00000800000000000000" charset="0"/>
              </a:rPr>
              <a:t>Cấu</a:t>
            </a: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Saira Bold" panose="00000800000000000000" charset="0"/>
              </a:rPr>
              <a:t>hình</a:t>
            </a: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 assets </a:t>
            </a:r>
            <a:r>
              <a:rPr lang="en-US" sz="4000" dirty="0" err="1">
                <a:solidFill>
                  <a:srgbClr val="FF0000"/>
                </a:solidFill>
                <a:latin typeface="Saira Bold" panose="00000800000000000000" charset="0"/>
              </a:rPr>
              <a:t>trong</a:t>
            </a: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Saira Bold" panose="00000800000000000000" charset="0"/>
              </a:rPr>
              <a:t>pubspec.yaml</a:t>
            </a:r>
            <a:endParaRPr lang="en-US" sz="4000" dirty="0">
              <a:solidFill>
                <a:srgbClr val="FF0000"/>
              </a:solidFill>
              <a:latin typeface="Saira Bold" panose="000008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61484" y="4820679"/>
            <a:ext cx="8097916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Image properties (width, height, fit, alignment)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73774" y="6586785"/>
            <a:ext cx="726173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Error handling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endParaRPr lang="en-US" sz="4000" dirty="0">
              <a:latin typeface="Saira" panose="000005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Loading states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59778" y="1485900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1.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59778" y="315517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2.</a:t>
            </a:r>
            <a:endParaRPr lang="en-US" sz="4000" dirty="0">
              <a:solidFill>
                <a:srgbClr val="FF0000"/>
              </a:solidFill>
              <a:latin typeface="Saira Bold" panose="000008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59778" y="4929683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3.</a:t>
            </a:r>
            <a:endParaRPr lang="en-US" sz="400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59778" y="6695789"/>
            <a:ext cx="473136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4.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9209750" y="846189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5.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9973774" y="8352891"/>
            <a:ext cx="724944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Material Icons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endParaRPr lang="en-US" sz="4000" dirty="0">
              <a:latin typeface="Saira" panose="000005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Cupertino Icons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yellow paint splotch"/>
          <p:cNvSpPr/>
          <p:nvPr/>
        </p:nvSpPr>
        <p:spPr>
          <a:xfrm rot="-395369">
            <a:off x="-1074627" y="-2943462"/>
            <a:ext cx="19243011" cy="14251855"/>
          </a:xfrm>
          <a:custGeom>
            <a:avLst/>
            <a:gdLst/>
            <a:ahLst/>
            <a:cxnLst/>
            <a:rect l="l" t="t" r="r" b="b"/>
            <a:pathLst>
              <a:path w="19243011" h="14251855">
                <a:moveTo>
                  <a:pt x="0" y="0"/>
                </a:moveTo>
                <a:lnTo>
                  <a:pt x="19243011" y="0"/>
                </a:lnTo>
                <a:lnTo>
                  <a:pt x="19243011" y="14251855"/>
                </a:lnTo>
                <a:lnTo>
                  <a:pt x="0" y="1425185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4343400" y="1023620"/>
            <a:ext cx="9220200" cy="1177740"/>
            <a:chOff x="0" y="0"/>
            <a:chExt cx="7380650" cy="2936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80650" cy="2936730"/>
            </a:xfrm>
            <a:custGeom>
              <a:avLst/>
              <a:gdLst/>
              <a:ahLst/>
              <a:cxnLst/>
              <a:rect l="l" t="t" r="r" b="b"/>
              <a:pathLst>
                <a:path w="7380650" h="2936730">
                  <a:moveTo>
                    <a:pt x="0" y="0"/>
                  </a:moveTo>
                  <a:lnTo>
                    <a:pt x="0" y="2936730"/>
                  </a:lnTo>
                  <a:lnTo>
                    <a:pt x="7380650" y="2936730"/>
                  </a:lnTo>
                  <a:lnTo>
                    <a:pt x="7380650" y="0"/>
                  </a:lnTo>
                  <a:lnTo>
                    <a:pt x="0" y="0"/>
                  </a:lnTo>
                  <a:close/>
                  <a:moveTo>
                    <a:pt x="7319690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7319690" y="59690"/>
                  </a:lnTo>
                  <a:lnTo>
                    <a:pt x="7319690" y="2875770"/>
                  </a:lnTo>
                  <a:close/>
                </a:path>
              </a:pathLst>
            </a:custGeom>
            <a:solidFill>
              <a:srgbClr val="FFFFFF"/>
            </a:solidFill>
            <a:ln w="76200">
              <a:solidFill>
                <a:schemeClr val="bg1"/>
              </a:solidFill>
            </a:ln>
          </p:spPr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469" y="2830659"/>
            <a:ext cx="14418734" cy="66179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58243" y="1253449"/>
            <a:ext cx="8390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latin typeface="Saira Bold" panose="00000800000000000000" charset="0"/>
              </a:rPr>
              <a:t>Cấu</a:t>
            </a:r>
            <a:r>
              <a:rPr lang="en-US" sz="5400" dirty="0">
                <a:latin typeface="Saira Bold" panose="00000800000000000000" charset="0"/>
              </a:rPr>
              <a:t> </a:t>
            </a:r>
            <a:r>
              <a:rPr lang="en-US" sz="5400" dirty="0" err="1">
                <a:latin typeface="Saira Bold" panose="00000800000000000000" charset="0"/>
              </a:rPr>
              <a:t>hình</a:t>
            </a:r>
            <a:r>
              <a:rPr lang="en-US" sz="5400" dirty="0">
                <a:latin typeface="Saira Bold" panose="00000800000000000000" charset="0"/>
              </a:rPr>
              <a:t> assets</a:t>
            </a:r>
            <a:endParaRPr lang="en-US" sz="5400" dirty="0">
              <a:latin typeface="Saira Bold" panose="0000080000000000000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2116" y="2182693"/>
            <a:ext cx="7261733" cy="5716996"/>
            <a:chOff x="0" y="0"/>
            <a:chExt cx="3730237" cy="2936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30237" cy="2936730"/>
            </a:xfrm>
            <a:custGeom>
              <a:avLst/>
              <a:gdLst/>
              <a:ahLst/>
              <a:cxnLst/>
              <a:rect l="l" t="t" r="r" b="b"/>
              <a:pathLst>
                <a:path w="3730237" h="2936730">
                  <a:moveTo>
                    <a:pt x="0" y="0"/>
                  </a:moveTo>
                  <a:lnTo>
                    <a:pt x="0" y="2936730"/>
                  </a:lnTo>
                  <a:lnTo>
                    <a:pt x="3730237" y="2936730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875770"/>
                  </a:moveTo>
                  <a:lnTo>
                    <a:pt x="59690" y="2875770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8757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 descr="a red paint splotch"/>
          <p:cNvSpPr/>
          <p:nvPr/>
        </p:nvSpPr>
        <p:spPr>
          <a:xfrm rot="-86879">
            <a:off x="-51449" y="3400718"/>
            <a:ext cx="9149632" cy="2493275"/>
          </a:xfrm>
          <a:custGeom>
            <a:avLst/>
            <a:gdLst/>
            <a:ahLst/>
            <a:cxnLst/>
            <a:rect l="l" t="t" r="r" b="b"/>
            <a:pathLst>
              <a:path w="9149632" h="2493275">
                <a:moveTo>
                  <a:pt x="0" y="0"/>
                </a:moveTo>
                <a:lnTo>
                  <a:pt x="9149632" y="0"/>
                </a:lnTo>
                <a:lnTo>
                  <a:pt x="9149632" y="2493274"/>
                </a:lnTo>
                <a:lnTo>
                  <a:pt x="0" y="249327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4466" y="3757663"/>
            <a:ext cx="675703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200" b="1" dirty="0" err="1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Nội</a:t>
            </a:r>
            <a:r>
              <a:rPr lang="en-US" sz="7200" b="1" dirty="0">
                <a:solidFill>
                  <a:srgbClr val="000000"/>
                </a:solidFill>
                <a:latin typeface="Saira Bold" panose="00000800000000000000"/>
                <a:ea typeface="Saira Bold" panose="00000800000000000000"/>
                <a:cs typeface="Saira Bold" panose="00000800000000000000"/>
                <a:sym typeface="Saira Bold" panose="00000800000000000000"/>
              </a:rPr>
              <a:t> dung</a:t>
            </a:r>
            <a:endParaRPr lang="en-US" sz="7200" b="1" dirty="0">
              <a:solidFill>
                <a:srgbClr val="000000"/>
              </a:solidFill>
              <a:latin typeface="Saira Bold" panose="00000800000000000000"/>
              <a:ea typeface="Saira Bold" panose="00000800000000000000"/>
              <a:cs typeface="Saira Bold" panose="00000800000000000000"/>
              <a:sym typeface="Saira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61484" y="1385873"/>
            <a:ext cx="70866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latin typeface="Saira" panose="00000500000000000000" charset="0"/>
              </a:rPr>
              <a:t>NetworkImage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AssetImage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61483" y="3046171"/>
            <a:ext cx="7261733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 err="1">
                <a:latin typeface="Saira" panose="00000500000000000000" charset="0"/>
              </a:rPr>
              <a:t>Cấu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hình</a:t>
            </a:r>
            <a:r>
              <a:rPr lang="en-US" sz="4000" dirty="0">
                <a:latin typeface="Saira" panose="00000500000000000000" charset="0"/>
              </a:rPr>
              <a:t> assets </a:t>
            </a:r>
            <a:r>
              <a:rPr lang="en-US" sz="4000" dirty="0" err="1">
                <a:latin typeface="Saira" panose="00000500000000000000" charset="0"/>
              </a:rPr>
              <a:t>trong</a:t>
            </a:r>
            <a:r>
              <a:rPr lang="en-US" sz="4000" dirty="0">
                <a:latin typeface="Saira" panose="00000500000000000000" charset="0"/>
              </a:rPr>
              <a:t> </a:t>
            </a:r>
            <a:r>
              <a:rPr lang="en-US" sz="4000" dirty="0" err="1">
                <a:latin typeface="Saira" panose="00000500000000000000" charset="0"/>
              </a:rPr>
              <a:t>pubspec.yaml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61484" y="4820679"/>
            <a:ext cx="8097916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solidFill>
                  <a:srgbClr val="FF0000"/>
                </a:solidFill>
                <a:latin typeface="Saira Bold" panose="00000800000000000000" charset="0"/>
              </a:rPr>
              <a:t>Image properties (width, height, fit, alignment)</a:t>
            </a:r>
            <a:endParaRPr lang="en-US" sz="4000" dirty="0">
              <a:solidFill>
                <a:srgbClr val="FF0000"/>
              </a:solidFill>
              <a:latin typeface="Saira Bold" panose="000008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73774" y="6586785"/>
            <a:ext cx="726173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Error handling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endParaRPr lang="en-US" sz="4000" dirty="0">
              <a:latin typeface="Saira" panose="000005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Loading states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59778" y="1485900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1.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59778" y="315517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2.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59778" y="4929683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>
                <a:solidFill>
                  <a:srgbClr val="FF0000"/>
                </a:solidFill>
                <a:latin typeface="Saira Bold" panose="000008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3.</a:t>
            </a:r>
            <a:endParaRPr lang="en-US" sz="4000">
              <a:solidFill>
                <a:srgbClr val="FF0000"/>
              </a:solidFill>
              <a:latin typeface="Saira Bold" panose="000008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59778" y="6695789"/>
            <a:ext cx="473136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4.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9209750" y="8461895"/>
            <a:ext cx="473136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4000" dirty="0">
                <a:solidFill>
                  <a:srgbClr val="000000"/>
                </a:solidFill>
                <a:latin typeface="Saira" panose="00000500000000000000" charset="0"/>
                <a:ea typeface="Saira" panose="00000500000000000000"/>
                <a:cs typeface="Saira" panose="00000500000000000000"/>
                <a:sym typeface="Saira" panose="00000500000000000000"/>
              </a:rPr>
              <a:t>5.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9973774" y="8352891"/>
            <a:ext cx="7249442" cy="1186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Material Icons </a:t>
            </a:r>
            <a:r>
              <a:rPr lang="en-US" sz="4000" dirty="0" err="1">
                <a:latin typeface="Saira" panose="00000500000000000000" charset="0"/>
              </a:rPr>
              <a:t>và</a:t>
            </a:r>
            <a:r>
              <a:rPr lang="en-US" sz="4000" dirty="0">
                <a:latin typeface="Saira" panose="00000500000000000000" charset="0"/>
              </a:rPr>
              <a:t> </a:t>
            </a:r>
            <a:endParaRPr lang="en-US" sz="4000" dirty="0">
              <a:latin typeface="Saira" panose="00000500000000000000" charset="0"/>
            </a:endParaRPr>
          </a:p>
          <a:p>
            <a:pPr marL="0" lvl="0" indent="0" algn="l">
              <a:lnSpc>
                <a:spcPts val="4550"/>
              </a:lnSpc>
              <a:spcBef>
                <a:spcPct val="0"/>
              </a:spcBef>
            </a:pPr>
            <a:r>
              <a:rPr lang="en-US" sz="4000" dirty="0">
                <a:latin typeface="Saira" panose="00000500000000000000" charset="0"/>
              </a:rPr>
              <a:t>Cupertino Icons</a:t>
            </a:r>
            <a:endParaRPr lang="en-US" sz="4000" dirty="0">
              <a:solidFill>
                <a:srgbClr val="000000"/>
              </a:solidFill>
              <a:latin typeface="Saira" panose="00000500000000000000" charset="0"/>
              <a:ea typeface="Saira" panose="00000500000000000000"/>
              <a:cs typeface="Saira" panose="00000500000000000000"/>
              <a:sym typeface="Saira" panose="00000500000000000000"/>
              <a:hlinkClick r:id="rId2" action="ppaction://hlinksldjum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3086</Words>
  <Application>WPS Presentation</Application>
  <PresentationFormat>Custom</PresentationFormat>
  <Paragraphs>282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Saira Bold</vt:lpstr>
      <vt:lpstr>Times New Roman</vt:lpstr>
      <vt:lpstr>Saira Bold</vt:lpstr>
      <vt:lpstr>Saira</vt:lpstr>
      <vt:lpstr>Saira</vt:lpstr>
      <vt:lpstr>Calibri</vt:lpstr>
      <vt:lpstr>Microsoft YaHei</vt:lpstr>
      <vt:lpstr>Arial Unicode MS</vt:lpstr>
      <vt:lpstr>Muli Bold Italics</vt:lpstr>
      <vt:lpstr>Muli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Mẫu Nét cọ màu sắc</dc:title>
  <dc:creator>Hủ Nôm</dc:creator>
  <cp:lastModifiedBy>Nam Nguyễn</cp:lastModifiedBy>
  <cp:revision>5</cp:revision>
  <dcterms:created xsi:type="dcterms:W3CDTF">2006-08-16T00:00:00Z</dcterms:created>
  <dcterms:modified xsi:type="dcterms:W3CDTF">2025-10-15T03:23:18Z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1DB7757914DD42C3BE7ED3F4780C1591_12</vt:lpwstr>
  </property>
  <property fmtid="{D5CDD505-2E9C-101B-9397-08002B2CF9AE}" pid="3" name="KSOProductBuildVer">
    <vt:lpwstr>1033-12.2.0.23131</vt:lpwstr>
  </property>
</Properties>
</file>